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bookmarkIdSeed="2">
  <p:sldMasterIdLst>
    <p:sldMasterId id="2147483648" r:id="rId1"/>
  </p:sldMasterIdLst>
  <p:notesMasterIdLst>
    <p:notesMasterId r:id="rId10"/>
  </p:notesMasterIdLst>
  <p:sldIdLst>
    <p:sldId id="279" r:id="rId2"/>
    <p:sldId id="324" r:id="rId3"/>
    <p:sldId id="282" r:id="rId4"/>
    <p:sldId id="286" r:id="rId5"/>
    <p:sldId id="287" r:id="rId6"/>
    <p:sldId id="302" r:id="rId7"/>
    <p:sldId id="306" r:id="rId8"/>
    <p:sldId id="297" r:id="rId9"/>
  </p:sldIdLst>
  <p:sldSz cx="9144000" cy="5143500" type="screen16x9"/>
  <p:notesSz cx="6797675" cy="9872663"/>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FF"/>
    <a:srgbClr val="0066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Средний стиль 2 - акцент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2D5ABB26-0587-4C30-8999-92F81FD0307C}" styleName="Нет стиля, нет сетки">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3C2FFA5D-87B4-456A-9821-1D502468CF0F}" styleName="Стиль из темы 1 - акцент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284E427A-3D55-4303-BF80-6455036E1DE7}" styleName="Стиль из темы 1 - акцент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932" autoAdjust="0"/>
    <p:restoredTop sz="94057" autoAdjust="0"/>
  </p:normalViewPr>
  <p:slideViewPr>
    <p:cSldViewPr>
      <p:cViewPr varScale="1">
        <p:scale>
          <a:sx n="147" d="100"/>
          <a:sy n="147" d="100"/>
        </p:scale>
        <p:origin x="-606" y="-90"/>
      </p:cViewPr>
      <p:guideLst>
        <p:guide orient="horz" pos="162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45659" cy="493633"/>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3850443" y="0"/>
            <a:ext cx="2945659" cy="493633"/>
          </a:xfrm>
          <a:prstGeom prst="rect">
            <a:avLst/>
          </a:prstGeom>
        </p:spPr>
        <p:txBody>
          <a:bodyPr vert="horz" lIns="91440" tIns="45720" rIns="91440" bIns="45720" rtlCol="0"/>
          <a:lstStyle>
            <a:lvl1pPr algn="r">
              <a:defRPr sz="1200"/>
            </a:lvl1pPr>
          </a:lstStyle>
          <a:p>
            <a:fld id="{EF4D35D7-C578-4C06-89B5-EE499B132025}" type="datetimeFigureOut">
              <a:rPr lang="ru-RU" smtClean="0"/>
              <a:t>30.01.2026</a:t>
            </a:fld>
            <a:endParaRPr lang="ru-RU"/>
          </a:p>
        </p:txBody>
      </p:sp>
      <p:sp>
        <p:nvSpPr>
          <p:cNvPr id="4" name="Образ слайда 3"/>
          <p:cNvSpPr>
            <a:spLocks noGrp="1" noRot="1" noChangeAspect="1"/>
          </p:cNvSpPr>
          <p:nvPr>
            <p:ph type="sldImg" idx="2"/>
          </p:nvPr>
        </p:nvSpPr>
        <p:spPr>
          <a:xfrm>
            <a:off x="107950" y="739775"/>
            <a:ext cx="6581775" cy="3703638"/>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679768" y="4689515"/>
            <a:ext cx="5438140" cy="4442698"/>
          </a:xfrm>
          <a:prstGeom prst="rect">
            <a:avLst/>
          </a:prstGeom>
        </p:spPr>
        <p:txBody>
          <a:bodyPr vert="horz" lIns="91440" tIns="45720" rIns="91440" bIns="45720" rtlCol="0"/>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6" name="Нижний колонтитул 5"/>
          <p:cNvSpPr>
            <a:spLocks noGrp="1"/>
          </p:cNvSpPr>
          <p:nvPr>
            <p:ph type="ftr" sz="quarter" idx="4"/>
          </p:nvPr>
        </p:nvSpPr>
        <p:spPr>
          <a:xfrm>
            <a:off x="0" y="9377316"/>
            <a:ext cx="2945659" cy="493633"/>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3850443" y="9377316"/>
            <a:ext cx="2945659" cy="493633"/>
          </a:xfrm>
          <a:prstGeom prst="rect">
            <a:avLst/>
          </a:prstGeom>
        </p:spPr>
        <p:txBody>
          <a:bodyPr vert="horz" lIns="91440" tIns="45720" rIns="91440" bIns="45720" rtlCol="0" anchor="b"/>
          <a:lstStyle>
            <a:lvl1pPr algn="r">
              <a:defRPr sz="1200"/>
            </a:lvl1pPr>
          </a:lstStyle>
          <a:p>
            <a:fld id="{B1A7647B-D944-41D5-83C7-FE2B26FA3D43}" type="slidenum">
              <a:rPr lang="ru-RU" smtClean="0"/>
              <a:t>‹#›</a:t>
            </a:fld>
            <a:endParaRPr lang="ru-RU"/>
          </a:p>
        </p:txBody>
      </p:sp>
    </p:spTree>
    <p:extLst>
      <p:ext uri="{BB962C8B-B14F-4D97-AF65-F5344CB8AC3E}">
        <p14:creationId xmlns:p14="http://schemas.microsoft.com/office/powerpoint/2010/main" val="292790292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a:xfrm>
            <a:off x="-6062663" y="2263775"/>
            <a:ext cx="20139026" cy="11328400"/>
          </a:xfrm>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B7D7DF5C-7F57-44F4-B39F-B8F4CFA10446}" type="slidenum">
              <a:rPr lang="ru-RU" smtClean="0"/>
              <a:t>2</a:t>
            </a:fld>
            <a:endParaRPr lang="ru-RU"/>
          </a:p>
        </p:txBody>
      </p:sp>
    </p:spTree>
    <p:extLst>
      <p:ext uri="{BB962C8B-B14F-4D97-AF65-F5344CB8AC3E}">
        <p14:creationId xmlns:p14="http://schemas.microsoft.com/office/powerpoint/2010/main" val="33542190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a:xfrm>
            <a:off x="-6062663" y="2263775"/>
            <a:ext cx="20139026" cy="11328400"/>
          </a:xfrm>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B7D7DF5C-7F57-44F4-B39F-B8F4CFA10446}" type="slidenum">
              <a:rPr lang="ru-RU" smtClean="0"/>
              <a:t>3</a:t>
            </a:fld>
            <a:endParaRPr lang="ru-RU"/>
          </a:p>
        </p:txBody>
      </p:sp>
    </p:spTree>
    <p:extLst>
      <p:ext uri="{BB962C8B-B14F-4D97-AF65-F5344CB8AC3E}">
        <p14:creationId xmlns:p14="http://schemas.microsoft.com/office/powerpoint/2010/main" val="33542190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a:xfrm>
            <a:off x="-6062663" y="2263775"/>
            <a:ext cx="20139026" cy="11328400"/>
          </a:xfrm>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B7D7DF5C-7F57-44F4-B39F-B8F4CFA10446}" type="slidenum">
              <a:rPr lang="ru-RU" smtClean="0"/>
              <a:t>4</a:t>
            </a:fld>
            <a:endParaRPr lang="ru-RU"/>
          </a:p>
        </p:txBody>
      </p:sp>
    </p:spTree>
    <p:extLst>
      <p:ext uri="{BB962C8B-B14F-4D97-AF65-F5344CB8AC3E}">
        <p14:creationId xmlns:p14="http://schemas.microsoft.com/office/powerpoint/2010/main" val="33542190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a:xfrm>
            <a:off x="-6062663" y="2263775"/>
            <a:ext cx="20139026" cy="11328400"/>
          </a:xfrm>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B7D7DF5C-7F57-44F4-B39F-B8F4CFA10446}" type="slidenum">
              <a:rPr lang="ru-RU" smtClean="0"/>
              <a:t>5</a:t>
            </a:fld>
            <a:endParaRPr lang="ru-RU"/>
          </a:p>
        </p:txBody>
      </p:sp>
    </p:spTree>
    <p:extLst>
      <p:ext uri="{BB962C8B-B14F-4D97-AF65-F5344CB8AC3E}">
        <p14:creationId xmlns:p14="http://schemas.microsoft.com/office/powerpoint/2010/main" val="33542190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B1A7647B-D944-41D5-83C7-FE2B26FA3D43}" type="slidenum">
              <a:rPr lang="ru-RU" smtClean="0"/>
              <a:t>7</a:t>
            </a:fld>
            <a:endParaRPr lang="ru-RU"/>
          </a:p>
        </p:txBody>
      </p:sp>
    </p:spTree>
    <p:extLst>
      <p:ext uri="{BB962C8B-B14F-4D97-AF65-F5344CB8AC3E}">
        <p14:creationId xmlns:p14="http://schemas.microsoft.com/office/powerpoint/2010/main" val="230000008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1597819"/>
            <a:ext cx="7772400" cy="1102519"/>
          </a:xfrm>
        </p:spPr>
        <p:txBody>
          <a:bodyPr/>
          <a:lstStyle/>
          <a:p>
            <a:r>
              <a:rPr lang="ru-RU" smtClean="0"/>
              <a:t>Образец заголовка</a:t>
            </a:r>
            <a:endParaRPr lang="ru-RU"/>
          </a:p>
        </p:txBody>
      </p:sp>
      <p:sp>
        <p:nvSpPr>
          <p:cNvPr id="3" name="Подзаголовок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p>
            <a:fld id="{479C43A6-658D-4C56-AE1F-EFC6982114CA}" type="datetimeFigureOut">
              <a:rPr lang="ru-RU" smtClean="0"/>
              <a:t>30.01.2026</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8EA089D0-BFC3-4090-831B-C6606F636A2B}" type="slidenum">
              <a:rPr lang="ru-RU" smtClean="0"/>
              <a:t>‹#›</a:t>
            </a:fld>
            <a:endParaRPr lang="ru-RU"/>
          </a:p>
        </p:txBody>
      </p:sp>
    </p:spTree>
    <p:extLst>
      <p:ext uri="{BB962C8B-B14F-4D97-AF65-F5344CB8AC3E}">
        <p14:creationId xmlns:p14="http://schemas.microsoft.com/office/powerpoint/2010/main" val="176589693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479C43A6-658D-4C56-AE1F-EFC6982114CA}" type="datetimeFigureOut">
              <a:rPr lang="ru-RU" smtClean="0"/>
              <a:t>30.01.2026</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8EA089D0-BFC3-4090-831B-C6606F636A2B}" type="slidenum">
              <a:rPr lang="ru-RU" smtClean="0"/>
              <a:t>‹#›</a:t>
            </a:fld>
            <a:endParaRPr lang="ru-RU"/>
          </a:p>
        </p:txBody>
      </p:sp>
    </p:spTree>
    <p:extLst>
      <p:ext uri="{BB962C8B-B14F-4D97-AF65-F5344CB8AC3E}">
        <p14:creationId xmlns:p14="http://schemas.microsoft.com/office/powerpoint/2010/main" val="164217972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3305176"/>
            <a:ext cx="7772400" cy="1021556"/>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p>
            <a:fld id="{479C43A6-658D-4C56-AE1F-EFC6982114CA}" type="datetimeFigureOut">
              <a:rPr lang="ru-RU" smtClean="0"/>
              <a:t>30.01.2026</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8EA089D0-BFC3-4090-831B-C6606F636A2B}" type="slidenum">
              <a:rPr lang="ru-RU" smtClean="0"/>
              <a:t>‹#›</a:t>
            </a:fld>
            <a:endParaRPr lang="ru-RU"/>
          </a:p>
        </p:txBody>
      </p:sp>
    </p:spTree>
    <p:extLst>
      <p:ext uri="{BB962C8B-B14F-4D97-AF65-F5344CB8AC3E}">
        <p14:creationId xmlns:p14="http://schemas.microsoft.com/office/powerpoint/2010/main" val="169422731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sz="half" idx="1"/>
          </p:nvPr>
        </p:nvSpPr>
        <p:spPr>
          <a:xfrm>
            <a:off x="457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Объект 3"/>
          <p:cNvSpPr>
            <a:spLocks noGrp="1"/>
          </p:cNvSpPr>
          <p:nvPr>
            <p:ph sz="half" idx="2"/>
          </p:nvPr>
        </p:nvSpPr>
        <p:spPr>
          <a:xfrm>
            <a:off x="4648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p:txBody>
          <a:bodyPr/>
          <a:lstStyle/>
          <a:p>
            <a:fld id="{479C43A6-658D-4C56-AE1F-EFC6982114CA}" type="datetimeFigureOut">
              <a:rPr lang="ru-RU" smtClean="0"/>
              <a:t>30.01.2026</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8EA089D0-BFC3-4090-831B-C6606F636A2B}" type="slidenum">
              <a:rPr lang="ru-RU" smtClean="0"/>
              <a:t>‹#›</a:t>
            </a:fld>
            <a:endParaRPr lang="ru-RU"/>
          </a:p>
        </p:txBody>
      </p:sp>
    </p:spTree>
    <p:extLst>
      <p:ext uri="{BB962C8B-B14F-4D97-AF65-F5344CB8AC3E}">
        <p14:creationId xmlns:p14="http://schemas.microsoft.com/office/powerpoint/2010/main" val="59511284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Объект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4645026"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Объект 5"/>
          <p:cNvSpPr>
            <a:spLocks noGrp="1"/>
          </p:cNvSpPr>
          <p:nvPr>
            <p:ph sz="quarter" idx="4"/>
          </p:nvPr>
        </p:nvSpPr>
        <p:spPr>
          <a:xfrm>
            <a:off x="4645026"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p:txBody>
          <a:bodyPr/>
          <a:lstStyle/>
          <a:p>
            <a:fld id="{479C43A6-658D-4C56-AE1F-EFC6982114CA}" type="datetimeFigureOut">
              <a:rPr lang="ru-RU" smtClean="0"/>
              <a:t>30.01.2026</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8EA089D0-BFC3-4090-831B-C6606F636A2B}" type="slidenum">
              <a:rPr lang="ru-RU" smtClean="0"/>
              <a:t>‹#›</a:t>
            </a:fld>
            <a:endParaRPr lang="ru-RU"/>
          </a:p>
        </p:txBody>
      </p:sp>
    </p:spTree>
    <p:extLst>
      <p:ext uri="{BB962C8B-B14F-4D97-AF65-F5344CB8AC3E}">
        <p14:creationId xmlns:p14="http://schemas.microsoft.com/office/powerpoint/2010/main" val="78716075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p>
            <a:fld id="{479C43A6-658D-4C56-AE1F-EFC6982114CA}" type="datetimeFigureOut">
              <a:rPr lang="ru-RU" smtClean="0"/>
              <a:t>30.01.2026</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8EA089D0-BFC3-4090-831B-C6606F636A2B}" type="slidenum">
              <a:rPr lang="ru-RU" smtClean="0"/>
              <a:t>‹#›</a:t>
            </a:fld>
            <a:endParaRPr lang="ru-RU"/>
          </a:p>
        </p:txBody>
      </p:sp>
    </p:spTree>
    <p:extLst>
      <p:ext uri="{BB962C8B-B14F-4D97-AF65-F5344CB8AC3E}">
        <p14:creationId xmlns:p14="http://schemas.microsoft.com/office/powerpoint/2010/main" val="347177259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479C43A6-658D-4C56-AE1F-EFC6982114CA}" type="datetimeFigureOut">
              <a:rPr lang="ru-RU" smtClean="0"/>
              <a:t>30.01.2026</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8EA089D0-BFC3-4090-831B-C6606F636A2B}" type="slidenum">
              <a:rPr lang="ru-RU" smtClean="0"/>
              <a:t>‹#›</a:t>
            </a:fld>
            <a:endParaRPr lang="ru-RU"/>
          </a:p>
        </p:txBody>
      </p:sp>
    </p:spTree>
    <p:extLst>
      <p:ext uri="{BB962C8B-B14F-4D97-AF65-F5344CB8AC3E}">
        <p14:creationId xmlns:p14="http://schemas.microsoft.com/office/powerpoint/2010/main" val="356880044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1" y="204787"/>
            <a:ext cx="3008313" cy="871538"/>
          </a:xfrm>
        </p:spPr>
        <p:txBody>
          <a:bodyPr anchor="b"/>
          <a:lstStyle>
            <a:lvl1pPr algn="l">
              <a:defRPr sz="2000" b="1"/>
            </a:lvl1pPr>
          </a:lstStyle>
          <a:p>
            <a:r>
              <a:rPr lang="ru-RU" smtClean="0"/>
              <a:t>Образец заголовка</a:t>
            </a:r>
            <a:endParaRPr lang="ru-RU"/>
          </a:p>
        </p:txBody>
      </p:sp>
      <p:sp>
        <p:nvSpPr>
          <p:cNvPr id="3" name="Объект 2"/>
          <p:cNvSpPr>
            <a:spLocks noGrp="1"/>
          </p:cNvSpPr>
          <p:nvPr>
            <p:ph idx="1"/>
          </p:nvPr>
        </p:nvSpPr>
        <p:spPr>
          <a:xfrm>
            <a:off x="3575050" y="204788"/>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457201" y="1076326"/>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479C43A6-658D-4C56-AE1F-EFC6982114CA}" type="datetimeFigureOut">
              <a:rPr lang="ru-RU" smtClean="0"/>
              <a:t>30.01.2026</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8EA089D0-BFC3-4090-831B-C6606F636A2B}" type="slidenum">
              <a:rPr lang="ru-RU" smtClean="0"/>
              <a:t>‹#›</a:t>
            </a:fld>
            <a:endParaRPr lang="ru-RU"/>
          </a:p>
        </p:txBody>
      </p:sp>
    </p:spTree>
    <p:extLst>
      <p:ext uri="{BB962C8B-B14F-4D97-AF65-F5344CB8AC3E}">
        <p14:creationId xmlns:p14="http://schemas.microsoft.com/office/powerpoint/2010/main" val="62464390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3600450"/>
            <a:ext cx="5486400" cy="425054"/>
          </a:xfrm>
        </p:spPr>
        <p:txBody>
          <a:bodyPr anchor="b"/>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1792288" y="4025503"/>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479C43A6-658D-4C56-AE1F-EFC6982114CA}" type="datetimeFigureOut">
              <a:rPr lang="ru-RU" smtClean="0"/>
              <a:t>30.01.2026</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8EA089D0-BFC3-4090-831B-C6606F636A2B}" type="slidenum">
              <a:rPr lang="ru-RU" smtClean="0"/>
              <a:t>‹#›</a:t>
            </a:fld>
            <a:endParaRPr lang="ru-RU"/>
          </a:p>
        </p:txBody>
      </p:sp>
    </p:spTree>
    <p:extLst>
      <p:ext uri="{BB962C8B-B14F-4D97-AF65-F5344CB8AC3E}">
        <p14:creationId xmlns:p14="http://schemas.microsoft.com/office/powerpoint/2010/main" val="216151648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479C43A6-658D-4C56-AE1F-EFC6982114CA}" type="datetimeFigureOut">
              <a:rPr lang="ru-RU" smtClean="0"/>
              <a:t>30.01.2026</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8EA089D0-BFC3-4090-831B-C6606F636A2B}" type="slidenum">
              <a:rPr lang="ru-RU" smtClean="0"/>
              <a:t>‹#›</a:t>
            </a:fld>
            <a:endParaRPr lang="ru-RU"/>
          </a:p>
        </p:txBody>
      </p:sp>
    </p:spTree>
    <p:extLst>
      <p:ext uri="{BB962C8B-B14F-4D97-AF65-F5344CB8AC3E}">
        <p14:creationId xmlns:p14="http://schemas.microsoft.com/office/powerpoint/2010/main" val="139959976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05979"/>
            <a:ext cx="2057400" cy="4388644"/>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457200" y="205979"/>
            <a:ext cx="6019800" cy="4388644"/>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479C43A6-658D-4C56-AE1F-EFC6982114CA}" type="datetimeFigureOut">
              <a:rPr lang="ru-RU" smtClean="0"/>
              <a:t>30.01.2026</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8EA089D0-BFC3-4090-831B-C6606F636A2B}" type="slidenum">
              <a:rPr lang="ru-RU" smtClean="0"/>
              <a:t>‹#›</a:t>
            </a:fld>
            <a:endParaRPr lang="ru-RU"/>
          </a:p>
        </p:txBody>
      </p:sp>
    </p:spTree>
    <p:extLst>
      <p:ext uri="{BB962C8B-B14F-4D97-AF65-F5344CB8AC3E}">
        <p14:creationId xmlns:p14="http://schemas.microsoft.com/office/powerpoint/2010/main" val="263775915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
  <p:cSld name="Blank">
    <p:spTree>
      <p:nvGrpSpPr>
        <p:cNvPr id="1" name=""/>
        <p:cNvGrpSpPr/>
        <p:nvPr/>
      </p:nvGrpSpPr>
      <p:grpSpPr>
        <a:xfrm>
          <a:off x="0" y="0"/>
          <a:ext cx="0" cy="0"/>
          <a:chOff x="0" y="0"/>
          <a:chExt cx="0" cy="0"/>
        </a:xfrm>
      </p:grpSpPr>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1/30/2026</a:t>
            </a:fld>
            <a:endParaRPr lang="en-US"/>
          </a:p>
        </p:txBody>
      </p:sp>
      <p:sp>
        <p:nvSpPr>
          <p:cNvPr id="4" name="Holder 4"/>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extLst>
      <p:ext uri="{BB962C8B-B14F-4D97-AF65-F5344CB8AC3E}">
        <p14:creationId xmlns:p14="http://schemas.microsoft.com/office/powerpoint/2010/main" val="186519180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ru-RU" smtClean="0"/>
              <a:t>Образец заголовка</a:t>
            </a:r>
            <a:endParaRPr lang="ru-RU"/>
          </a:p>
        </p:txBody>
      </p:sp>
      <p:sp>
        <p:nvSpPr>
          <p:cNvPr id="3" name="Текст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2"/>
          </p:nvPr>
        </p:nvSpPr>
        <p:spPr>
          <a:xfrm>
            <a:off x="457200" y="4767263"/>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479C43A6-658D-4C56-AE1F-EFC6982114CA}" type="datetimeFigureOut">
              <a:rPr lang="ru-RU" smtClean="0"/>
              <a:t>30.01.2026</a:t>
            </a:fld>
            <a:endParaRPr lang="ru-RU"/>
          </a:p>
        </p:txBody>
      </p:sp>
      <p:sp>
        <p:nvSpPr>
          <p:cNvPr id="5" name="Нижний колонтитул 4"/>
          <p:cNvSpPr>
            <a:spLocks noGrp="1"/>
          </p:cNvSpPr>
          <p:nvPr>
            <p:ph type="ftr" sz="quarter" idx="3"/>
          </p:nvPr>
        </p:nvSpPr>
        <p:spPr>
          <a:xfrm>
            <a:off x="3124200" y="4767263"/>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p:cNvSpPr>
            <a:spLocks noGrp="1"/>
          </p:cNvSpPr>
          <p:nvPr>
            <p:ph type="sldNum" sz="quarter" idx="4"/>
          </p:nvPr>
        </p:nvSpPr>
        <p:spPr>
          <a:xfrm>
            <a:off x="6553200" y="4767263"/>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8EA089D0-BFC3-4090-831B-C6606F636A2B}" type="slidenum">
              <a:rPr lang="ru-RU" smtClean="0"/>
              <a:t>‹#›</a:t>
            </a:fld>
            <a:endParaRPr lang="ru-RU"/>
          </a:p>
        </p:txBody>
      </p:sp>
    </p:spTree>
    <p:extLst>
      <p:ext uri="{BB962C8B-B14F-4D97-AF65-F5344CB8AC3E}">
        <p14:creationId xmlns:p14="http://schemas.microsoft.com/office/powerpoint/2010/main" val="49971461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8" Type="http://schemas.openxmlformats.org/officeDocument/2006/relationships/hyperlink" Target="consultantplus://offline/ref=2D8485796E2841FFF385CB7B1B3AA4565CFC670214CDD1FD79E643FE703F774506C53D8B1F6B3E0C5FAC537A5CAD340BF07001AD6B80E788T3h0G" TargetMode="External"/><Relationship Id="rId3" Type="http://schemas.openxmlformats.org/officeDocument/2006/relationships/image" Target="../media/image2.png"/><Relationship Id="rId7" Type="http://schemas.openxmlformats.org/officeDocument/2006/relationships/hyperlink" Target="consultantplus://offline/ref=1677C44E85F797134F071DC288F618B75F095F29C74A10840A23558F089A189C75F98EE3026183ECE7890A3EBDBE8ADBA5EC0E17BADE2B5AtEeCG" TargetMode="External"/><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hyperlink" Target="consultantplus://offline/ref=C9CC1C9271B76D5F05F187B1D73236A3412C59992CF695C053E993724529D5F98A0B8092BDFB31227E234DF3913E60884530D363E6A8D9ADNEOFI" TargetMode="External"/><Relationship Id="rId5" Type="http://schemas.openxmlformats.org/officeDocument/2006/relationships/hyperlink" Target="consultantplus://offline/ref=C9CC1C9271B76D5F05F187B1D73236A3412C59992CF695C053E993724529D5F98A0B8092BDFB36297B234DF3913E60884530D363E6A8D9ADNEOFI" TargetMode="External"/><Relationship Id="rId10" Type="http://schemas.openxmlformats.org/officeDocument/2006/relationships/hyperlink" Target="consultantplus://offline/ref=2D8485796E2841FFF385CB7B1B3AA4565CFC670214CDD1FD79E643FE703F774506C53D8B1F6B370257AC537A5CAD340BF07001AD6B80E788T3h0G" TargetMode="External"/><Relationship Id="rId4" Type="http://schemas.openxmlformats.org/officeDocument/2006/relationships/hyperlink" Target="consultantplus://offline/ref=C9CC1C9271B76D5F05F187B1D73236A3412C59992CF695C053E993724529D5F98A0B8092BDFB35267D234DF3913E60884530D363E6A8D9ADNEOFI" TargetMode="External"/><Relationship Id="rId9" Type="http://schemas.openxmlformats.org/officeDocument/2006/relationships/hyperlink" Target="consultantplus://offline/ref=2D8485796E2841FFF385CB7B1B3AA4565CFC670214CDD1FD79E643FE703F774506C53D8B1F6B3F0858AC537A5CAD340BF07001AD6B80E788T3h0G" TargetMode="Externa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hyperlink" Target="consultantplus://offline/ref=AFA4C9902532FAB00D9C793621D36F8D981830317AC1B9C91726E7E85225ACC17AC252E90013AD9C70006AB0F284A181FAE53AE150B46AsFI" TargetMode="External"/></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xml"/><Relationship Id="rId1" Type="http://schemas.openxmlformats.org/officeDocument/2006/relationships/slideLayout" Target="../slideLayouts/slideLayout12.xml"/><Relationship Id="rId4" Type="http://schemas.openxmlformats.org/officeDocument/2006/relationships/image" Target="../media/image2.png"/></Relationships>
</file>

<file path=ppt/slides/_rels/slide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2.xml"/><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object 8"/>
          <p:cNvSpPr/>
          <p:nvPr/>
        </p:nvSpPr>
        <p:spPr>
          <a:xfrm>
            <a:off x="12775" y="4827190"/>
            <a:ext cx="9122852" cy="0"/>
          </a:xfrm>
          <a:custGeom>
            <a:avLst/>
            <a:gdLst/>
            <a:ahLst/>
            <a:cxnLst/>
            <a:rect l="l" t="t" r="r" b="b"/>
            <a:pathLst>
              <a:path w="5752465">
                <a:moveTo>
                  <a:pt x="0" y="0"/>
                </a:moveTo>
                <a:lnTo>
                  <a:pt x="5751940" y="0"/>
                </a:lnTo>
              </a:path>
            </a:pathLst>
          </a:custGeom>
          <a:ln w="9525">
            <a:solidFill>
              <a:srgbClr val="003B59"/>
            </a:solidFill>
          </a:ln>
        </p:spPr>
        <p:txBody>
          <a:bodyPr wrap="square" lIns="0" tIns="0" rIns="0" bIns="0" rtlCol="0"/>
          <a:lstStyle/>
          <a:p>
            <a:endParaRPr/>
          </a:p>
        </p:txBody>
      </p:sp>
      <p:sp>
        <p:nvSpPr>
          <p:cNvPr id="9" name="object 9"/>
          <p:cNvSpPr/>
          <p:nvPr/>
        </p:nvSpPr>
        <p:spPr>
          <a:xfrm>
            <a:off x="6372201" y="339502"/>
            <a:ext cx="2784394" cy="4363171"/>
          </a:xfrm>
          <a:prstGeom prst="rect">
            <a:avLst/>
          </a:prstGeom>
          <a:blipFill>
            <a:blip r:embed="rId2" cstate="print"/>
            <a:stretch>
              <a:fillRect/>
            </a:stretch>
          </a:blipFill>
        </p:spPr>
        <p:txBody>
          <a:bodyPr wrap="square" lIns="0" tIns="0" rIns="0" bIns="0" rtlCol="0"/>
          <a:lstStyle/>
          <a:p>
            <a:endParaRPr/>
          </a:p>
        </p:txBody>
      </p:sp>
      <p:sp>
        <p:nvSpPr>
          <p:cNvPr id="12" name="TextBox 11"/>
          <p:cNvSpPr txBox="1"/>
          <p:nvPr/>
        </p:nvSpPr>
        <p:spPr>
          <a:xfrm>
            <a:off x="5547870" y="4764091"/>
            <a:ext cx="3625374" cy="379409"/>
          </a:xfrm>
          <a:prstGeom prst="rect">
            <a:avLst/>
          </a:prstGeom>
          <a:noFill/>
        </p:spPr>
        <p:txBody>
          <a:bodyPr wrap="square" lIns="162379" tIns="81190" rIns="162379" bIns="81190" rtlCol="0">
            <a:spAutoFit/>
          </a:bodyPr>
          <a:lstStyle/>
          <a:p>
            <a:pPr algn="r"/>
            <a:r>
              <a:rPr lang="ru-RU" sz="1400" dirty="0">
                <a:solidFill>
                  <a:schemeClr val="bg1">
                    <a:lumMod val="65000"/>
                  </a:schemeClr>
                </a:solidFill>
              </a:rPr>
              <a:t> г. </a:t>
            </a:r>
            <a:r>
              <a:rPr lang="ru-RU" sz="1400" dirty="0" smtClean="0">
                <a:solidFill>
                  <a:schemeClr val="bg1">
                    <a:lumMod val="65000"/>
                  </a:schemeClr>
                </a:solidFill>
              </a:rPr>
              <a:t>Астрахань, 2026 </a:t>
            </a:r>
            <a:r>
              <a:rPr lang="ru-RU" sz="1400" dirty="0">
                <a:solidFill>
                  <a:schemeClr val="bg1">
                    <a:lumMod val="65000"/>
                  </a:schemeClr>
                </a:solidFill>
              </a:rPr>
              <a:t>год</a:t>
            </a:r>
          </a:p>
        </p:txBody>
      </p:sp>
      <p:sp>
        <p:nvSpPr>
          <p:cNvPr id="16" name="object 2"/>
          <p:cNvSpPr/>
          <p:nvPr/>
        </p:nvSpPr>
        <p:spPr>
          <a:xfrm>
            <a:off x="176046" y="3786818"/>
            <a:ext cx="4107922" cy="886767"/>
          </a:xfrm>
          <a:custGeom>
            <a:avLst/>
            <a:gdLst/>
            <a:ahLst/>
            <a:cxnLst/>
            <a:rect l="l" t="t" r="r" b="b"/>
            <a:pathLst>
              <a:path w="4416425">
                <a:moveTo>
                  <a:pt x="0" y="0"/>
                </a:moveTo>
                <a:lnTo>
                  <a:pt x="4415994" y="0"/>
                </a:lnTo>
              </a:path>
            </a:pathLst>
          </a:custGeom>
          <a:ln w="9525">
            <a:solidFill>
              <a:srgbClr val="003B59"/>
            </a:solidFill>
          </a:ln>
        </p:spPr>
        <p:txBody>
          <a:bodyPr wrap="square" lIns="0" tIns="0" rIns="0" bIns="0" rtlCol="0"/>
          <a:lstStyle/>
          <a:p>
            <a:r>
              <a:rPr lang="ru-RU" sz="1400" b="1" dirty="0">
                <a:solidFill>
                  <a:srgbClr val="0000FF"/>
                </a:solidFill>
                <a:latin typeface="Times New Roman" panose="02020603050405020304" pitchFamily="18" charset="0"/>
                <a:cs typeface="Times New Roman" panose="02020603050405020304" pitchFamily="18" charset="0"/>
              </a:rPr>
              <a:t>Начальник отдела казначейского сопровождения </a:t>
            </a:r>
            <a:endParaRPr lang="ru-RU" sz="1400" b="1" dirty="0" smtClean="0">
              <a:solidFill>
                <a:srgbClr val="0000FF"/>
              </a:solidFill>
              <a:latin typeface="Times New Roman" panose="02020603050405020304" pitchFamily="18" charset="0"/>
              <a:cs typeface="Times New Roman" panose="02020603050405020304" pitchFamily="18" charset="0"/>
            </a:endParaRPr>
          </a:p>
          <a:p>
            <a:r>
              <a:rPr lang="ru-RU" sz="1400" b="1" dirty="0" smtClean="0">
                <a:solidFill>
                  <a:srgbClr val="0000FF"/>
                </a:solidFill>
                <a:latin typeface="Times New Roman" panose="02020603050405020304" pitchFamily="18" charset="0"/>
                <a:cs typeface="Times New Roman" panose="02020603050405020304" pitchFamily="18" charset="0"/>
              </a:rPr>
              <a:t>УФК </a:t>
            </a:r>
            <a:r>
              <a:rPr lang="ru-RU" sz="1400" b="1" dirty="0">
                <a:solidFill>
                  <a:srgbClr val="0000FF"/>
                </a:solidFill>
                <a:latin typeface="Times New Roman" panose="02020603050405020304" pitchFamily="18" charset="0"/>
                <a:cs typeface="Times New Roman" panose="02020603050405020304" pitchFamily="18" charset="0"/>
              </a:rPr>
              <a:t>по Астраханской области</a:t>
            </a:r>
          </a:p>
          <a:p>
            <a:r>
              <a:rPr lang="ru-RU" sz="1400" b="1" dirty="0">
                <a:solidFill>
                  <a:srgbClr val="0000FF"/>
                </a:solidFill>
                <a:latin typeface="Times New Roman" panose="02020603050405020304" pitchFamily="18" charset="0"/>
                <a:cs typeface="Times New Roman" panose="02020603050405020304" pitchFamily="18" charset="0"/>
              </a:rPr>
              <a:t>Соловьева Ольга Геннадьевна </a:t>
            </a:r>
          </a:p>
          <a:p>
            <a:endParaRPr dirty="0"/>
          </a:p>
        </p:txBody>
      </p:sp>
      <p:sp>
        <p:nvSpPr>
          <p:cNvPr id="14" name="object 2"/>
          <p:cNvSpPr/>
          <p:nvPr/>
        </p:nvSpPr>
        <p:spPr>
          <a:xfrm flipV="1">
            <a:off x="1" y="397590"/>
            <a:ext cx="7004022" cy="280834"/>
          </a:xfrm>
          <a:custGeom>
            <a:avLst/>
            <a:gdLst/>
            <a:ahLst/>
            <a:cxnLst/>
            <a:rect l="l" t="t" r="r" b="b"/>
            <a:pathLst>
              <a:path w="4416425">
                <a:moveTo>
                  <a:pt x="0" y="0"/>
                </a:moveTo>
                <a:lnTo>
                  <a:pt x="4415994" y="0"/>
                </a:lnTo>
              </a:path>
            </a:pathLst>
          </a:custGeom>
          <a:ln w="12700">
            <a:solidFill>
              <a:schemeClr val="bg1">
                <a:lumMod val="85000"/>
              </a:schemeClr>
            </a:solidFill>
          </a:ln>
        </p:spPr>
        <p:txBody>
          <a:bodyPr wrap="square" lIns="0" tIns="0" rIns="0" bIns="0" rtlCol="0"/>
          <a:lstStyle/>
          <a:p>
            <a:endParaRPr/>
          </a:p>
        </p:txBody>
      </p:sp>
      <p:pic>
        <p:nvPicPr>
          <p:cNvPr id="2" name="Рисунок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18294" y="68667"/>
            <a:ext cx="1458106" cy="570497"/>
          </a:xfrm>
          <a:prstGeom prst="rect">
            <a:avLst/>
          </a:prstGeom>
        </p:spPr>
      </p:pic>
      <p:sp>
        <p:nvSpPr>
          <p:cNvPr id="15" name="Прямоугольник 14"/>
          <p:cNvSpPr/>
          <p:nvPr/>
        </p:nvSpPr>
        <p:spPr>
          <a:xfrm>
            <a:off x="762000" y="16773"/>
            <a:ext cx="914400" cy="6223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sz="500" dirty="0" smtClean="0">
                <a:solidFill>
                  <a:schemeClr val="accent1">
                    <a:lumMod val="75000"/>
                  </a:schemeClr>
                </a:solidFill>
              </a:rPr>
              <a:t>УПРАВЛЕНИЕ ФЕДЕРАЛЬНОГО КАЗНАЧЕЙСТВА                      ПО АСТРАХАНСКОЙ ОБЛАСТИ</a:t>
            </a:r>
            <a:endParaRPr lang="ru-RU" sz="500" dirty="0">
              <a:solidFill>
                <a:schemeClr val="accent1">
                  <a:lumMod val="75000"/>
                </a:schemeClr>
              </a:solidFill>
            </a:endParaRPr>
          </a:p>
        </p:txBody>
      </p:sp>
      <p:sp>
        <p:nvSpPr>
          <p:cNvPr id="10" name="Прямоугольник 124"/>
          <p:cNvSpPr>
            <a:spLocks noChangeArrowheads="1"/>
          </p:cNvSpPr>
          <p:nvPr/>
        </p:nvSpPr>
        <p:spPr bwMode="auto">
          <a:xfrm>
            <a:off x="251520" y="925458"/>
            <a:ext cx="8530170" cy="1569511"/>
          </a:xfrm>
          <a:prstGeom prst="rect">
            <a:avLst/>
          </a:prstGeom>
          <a:noFill/>
          <a:ln w="9525">
            <a:noFill/>
            <a:miter lim="800000"/>
            <a:headEnd/>
            <a:tailEnd/>
          </a:ln>
        </p:spPr>
        <p:txBody>
          <a:bodyPr wrap="square" lIns="91292" tIns="45646" rIns="91292" bIns="45646">
            <a:spAutoFit/>
          </a:bodyPr>
          <a:lstStyle/>
          <a:p>
            <a:pPr algn="ctr"/>
            <a:r>
              <a:rPr lang="ru-RU" sz="2400" b="1" dirty="0" smtClean="0">
                <a:solidFill>
                  <a:srgbClr val="0000FF"/>
                </a:solidFill>
                <a:latin typeface="Times New Roman" panose="02020603050405020304" pitchFamily="18" charset="0"/>
                <a:cs typeface="Times New Roman" panose="02020603050405020304" pitchFamily="18" charset="0"/>
              </a:rPr>
              <a:t>О реализации норм Федерального закона </a:t>
            </a:r>
          </a:p>
          <a:p>
            <a:pPr algn="ctr"/>
            <a:r>
              <a:rPr lang="ru-RU" sz="2400" b="1" dirty="0" smtClean="0">
                <a:solidFill>
                  <a:srgbClr val="0000FF"/>
                </a:solidFill>
                <a:latin typeface="Times New Roman" panose="02020603050405020304" pitchFamily="18" charset="0"/>
                <a:cs typeface="Times New Roman" panose="02020603050405020304" pitchFamily="18" charset="0"/>
              </a:rPr>
              <a:t>от 28 декабря 2025 г. № 506-ФЗ </a:t>
            </a:r>
          </a:p>
          <a:p>
            <a:pPr algn="ctr"/>
            <a:r>
              <a:rPr lang="ru-RU" sz="2400" b="1" dirty="0" smtClean="0">
                <a:solidFill>
                  <a:srgbClr val="0000FF"/>
                </a:solidFill>
                <a:latin typeface="Times New Roman" panose="02020603050405020304" pitchFamily="18" charset="0"/>
                <a:cs typeface="Times New Roman" panose="02020603050405020304" pitchFamily="18" charset="0"/>
              </a:rPr>
              <a:t>« О внесении изменений в Кодекс Российской Федерации </a:t>
            </a:r>
          </a:p>
          <a:p>
            <a:pPr algn="ctr"/>
            <a:r>
              <a:rPr lang="ru-RU" sz="2400" b="1" dirty="0" smtClean="0">
                <a:solidFill>
                  <a:srgbClr val="0000FF"/>
                </a:solidFill>
                <a:latin typeface="Times New Roman" panose="02020603050405020304" pitchFamily="18" charset="0"/>
                <a:cs typeface="Times New Roman" panose="02020603050405020304" pitchFamily="18" charset="0"/>
              </a:rPr>
              <a:t>об административных правонарушениях»</a:t>
            </a:r>
            <a:endParaRPr lang="ru-RU" sz="2400" b="1" dirty="0">
              <a:solidFill>
                <a:srgbClr val="0000FF"/>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58940232"/>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object 2"/>
          <p:cNvSpPr/>
          <p:nvPr/>
        </p:nvSpPr>
        <p:spPr>
          <a:xfrm flipV="1">
            <a:off x="0" y="397590"/>
            <a:ext cx="9144000" cy="280834"/>
          </a:xfrm>
          <a:custGeom>
            <a:avLst/>
            <a:gdLst/>
            <a:ahLst/>
            <a:cxnLst/>
            <a:rect l="l" t="t" r="r" b="b"/>
            <a:pathLst>
              <a:path w="4416425">
                <a:moveTo>
                  <a:pt x="0" y="0"/>
                </a:moveTo>
                <a:lnTo>
                  <a:pt x="4415994" y="0"/>
                </a:lnTo>
              </a:path>
            </a:pathLst>
          </a:custGeom>
          <a:ln w="12700">
            <a:solidFill>
              <a:schemeClr val="bg1">
                <a:lumMod val="85000"/>
              </a:schemeClr>
            </a:solidFill>
          </a:ln>
        </p:spPr>
        <p:txBody>
          <a:bodyPr wrap="square" lIns="0" tIns="0" rIns="0" bIns="0" rtlCol="0"/>
          <a:lstStyle/>
          <a:p>
            <a:endParaRPr/>
          </a:p>
        </p:txBody>
      </p:sp>
      <p:pic>
        <p:nvPicPr>
          <p:cNvPr id="20" name="Рисунок 1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21552" y="68666"/>
            <a:ext cx="1458106" cy="570497"/>
          </a:xfrm>
          <a:prstGeom prst="rect">
            <a:avLst/>
          </a:prstGeom>
        </p:spPr>
      </p:pic>
      <p:sp>
        <p:nvSpPr>
          <p:cNvPr id="23" name="Прямоугольник 22"/>
          <p:cNvSpPr/>
          <p:nvPr/>
        </p:nvSpPr>
        <p:spPr>
          <a:xfrm>
            <a:off x="1475656" y="-32477"/>
            <a:ext cx="7643103" cy="744763"/>
          </a:xfrm>
          <a:prstGeom prst="rect">
            <a:avLst/>
          </a:prstGeom>
          <a:noFill/>
        </p:spPr>
        <p:txBody>
          <a:bodyPr wrap="square" lIns="127954" tIns="63980" rIns="127954" bIns="63980">
            <a:spAutoFit/>
          </a:bodyPr>
          <a:lstStyle/>
          <a:p>
            <a:pPr lvl="0" algn="ctr"/>
            <a:r>
              <a:rPr lang="ru-RU" sz="2000" b="1" dirty="0">
                <a:solidFill>
                  <a:srgbClr val="0000FF"/>
                </a:solidFill>
                <a:latin typeface="Times New Roman" pitchFamily="18" charset="0"/>
                <a:ea typeface="Calibri" pitchFamily="34" charset="0"/>
                <a:cs typeface="Times New Roman" pitchFamily="18" charset="0"/>
              </a:rPr>
              <a:t>Санкционирование </a:t>
            </a:r>
            <a:r>
              <a:rPr lang="ru-RU" sz="2000" b="1" dirty="0" smtClean="0">
                <a:solidFill>
                  <a:srgbClr val="0000FF"/>
                </a:solidFill>
                <a:latin typeface="Times New Roman" pitchFamily="18" charset="0"/>
                <a:ea typeface="Calibri" pitchFamily="34" charset="0"/>
                <a:cs typeface="Times New Roman" pitchFamily="18" charset="0"/>
              </a:rPr>
              <a:t>операций со средствами участников казначейского сопровождения </a:t>
            </a:r>
            <a:endParaRPr lang="ru-RU" sz="2000" b="1" dirty="0">
              <a:solidFill>
                <a:srgbClr val="0000FF"/>
              </a:solidFill>
              <a:latin typeface="Times New Roman" pitchFamily="18" charset="0"/>
              <a:ea typeface="Calibri" pitchFamily="34" charset="0"/>
              <a:cs typeface="Times New Roman" pitchFamily="18" charset="0"/>
            </a:endParaRPr>
          </a:p>
        </p:txBody>
      </p:sp>
      <p:sp>
        <p:nvSpPr>
          <p:cNvPr id="10" name="Прямоугольник 9"/>
          <p:cNvSpPr/>
          <p:nvPr/>
        </p:nvSpPr>
        <p:spPr>
          <a:xfrm>
            <a:off x="762000" y="16772"/>
            <a:ext cx="917658" cy="6223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sz="500" dirty="0" smtClean="0">
                <a:solidFill>
                  <a:schemeClr val="accent1">
                    <a:lumMod val="75000"/>
                  </a:schemeClr>
                </a:solidFill>
              </a:rPr>
              <a:t>УПРАВЛЕНИЕ ФЕДЕРАЛЬНОГО КАЗНАЧЕЙСТВА                      ПО АСТРАХАНСКОЙ ОБЛАСТИ</a:t>
            </a:r>
            <a:endParaRPr lang="ru-RU" sz="500" dirty="0">
              <a:solidFill>
                <a:schemeClr val="accent1">
                  <a:lumMod val="75000"/>
                </a:schemeClr>
              </a:solidFill>
            </a:endParaRPr>
          </a:p>
        </p:txBody>
      </p:sp>
      <p:grpSp>
        <p:nvGrpSpPr>
          <p:cNvPr id="11" name="Группа 10"/>
          <p:cNvGrpSpPr/>
          <p:nvPr/>
        </p:nvGrpSpPr>
        <p:grpSpPr>
          <a:xfrm>
            <a:off x="148608" y="806448"/>
            <a:ext cx="8887888" cy="4006310"/>
            <a:chOff x="1475823" y="-63756"/>
            <a:chExt cx="4144004" cy="2987656"/>
          </a:xfrm>
          <a:scene3d>
            <a:camera prst="orthographicFront"/>
            <a:lightRig rig="flat" dir="t"/>
          </a:scene3d>
        </p:grpSpPr>
        <p:sp>
          <p:nvSpPr>
            <p:cNvPr id="12" name="Овал 11"/>
            <p:cNvSpPr/>
            <p:nvPr/>
          </p:nvSpPr>
          <p:spPr>
            <a:xfrm>
              <a:off x="1475823" y="-63756"/>
              <a:ext cx="4144004" cy="2987656"/>
            </a:xfrm>
            <a:prstGeom prst="ellipse">
              <a:avLst/>
            </a:prstGeom>
            <a:solidFill>
              <a:srgbClr val="FFFFFF"/>
            </a:solidFill>
            <a:ln w="26425" cap="flat" cmpd="sng" algn="ctr">
              <a:solidFill>
                <a:srgbClr val="C89F5D"/>
              </a:solidFill>
              <a:prstDash val="solid"/>
            </a:ln>
            <a:effectLst/>
          </p:spPr>
          <p:txBody>
            <a:bodyPr anchor="ctr"/>
            <a:lstStyle/>
            <a:p>
              <a:pPr algn="ctr" fontAlgn="base">
                <a:spcBef>
                  <a:spcPct val="0"/>
                </a:spcBef>
                <a:spcAft>
                  <a:spcPct val="0"/>
                </a:spcAft>
              </a:pPr>
              <a:endParaRPr kumimoji="0" lang="ru-RU" i="0" u="none" strike="noStrike" kern="0" cap="none" spc="0" normalizeH="0" baseline="0" noProof="0" dirty="0" smtClean="0">
                <a:ln>
                  <a:noFill/>
                </a:ln>
                <a:solidFill>
                  <a:srgbClr val="2F2B20"/>
                </a:solidFill>
                <a:effectLst/>
                <a:uLnTx/>
                <a:uFillTx/>
                <a:latin typeface="Times New Roman" panose="02020603050405020304" pitchFamily="18" charset="0"/>
                <a:cs typeface="Times New Roman" panose="02020603050405020304" pitchFamily="18" charset="0"/>
              </a:endParaRPr>
            </a:p>
            <a:p>
              <a:pPr algn="ctr" fontAlgn="base">
                <a:spcBef>
                  <a:spcPct val="0"/>
                </a:spcBef>
                <a:spcAft>
                  <a:spcPct val="0"/>
                </a:spcAft>
              </a:pPr>
              <a:r>
                <a:rPr kumimoji="0" lang="ru-RU" i="0" u="none" strike="noStrike" kern="0" cap="none" spc="0" normalizeH="0" baseline="0" noProof="0" dirty="0" smtClean="0">
                  <a:ln>
                    <a:noFill/>
                  </a:ln>
                  <a:solidFill>
                    <a:srgbClr val="2F2B20"/>
                  </a:solidFill>
                  <a:effectLst/>
                  <a:uLnTx/>
                  <a:uFillTx/>
                  <a:latin typeface="Times New Roman" panose="02020603050405020304" pitchFamily="18" charset="0"/>
                  <a:cs typeface="Times New Roman" panose="02020603050405020304" pitchFamily="18" charset="0"/>
                </a:rPr>
                <a:t>В </a:t>
              </a:r>
              <a:r>
                <a:rPr kumimoji="0" lang="ru-RU" b="1" i="0" u="none" strike="noStrike" kern="0" cap="none" spc="0" normalizeH="0" baseline="0" noProof="0" dirty="0" smtClean="0">
                  <a:ln>
                    <a:noFill/>
                  </a:ln>
                  <a:solidFill>
                    <a:srgbClr val="FF0000"/>
                  </a:solidFill>
                  <a:effectLst/>
                  <a:uLnTx/>
                  <a:uFillTx/>
                  <a:latin typeface="Times New Roman" panose="02020603050405020304" pitchFamily="18" charset="0"/>
                  <a:cs typeface="Times New Roman" panose="02020603050405020304" pitchFamily="18" charset="0"/>
                </a:rPr>
                <a:t>2026</a:t>
              </a:r>
              <a:r>
                <a:rPr kumimoji="0" lang="ru-RU" i="0" u="none" strike="noStrike" kern="0" cap="none" spc="0" normalizeH="0" baseline="0" noProof="0" dirty="0" smtClean="0">
                  <a:ln>
                    <a:noFill/>
                  </a:ln>
                  <a:solidFill>
                    <a:srgbClr val="2F2B20"/>
                  </a:solidFill>
                  <a:effectLst/>
                  <a:uLnTx/>
                  <a:uFillTx/>
                  <a:latin typeface="Times New Roman" panose="02020603050405020304" pitchFamily="18" charset="0"/>
                  <a:cs typeface="Times New Roman" panose="02020603050405020304" pitchFamily="18" charset="0"/>
                </a:rPr>
                <a:t> году санкционирование операций </a:t>
              </a:r>
            </a:p>
            <a:p>
              <a:pPr algn="ctr" fontAlgn="base">
                <a:spcBef>
                  <a:spcPct val="0"/>
                </a:spcBef>
                <a:spcAft>
                  <a:spcPct val="0"/>
                </a:spcAft>
              </a:pPr>
              <a:r>
                <a:rPr kumimoji="0" lang="ru-RU" i="0" u="none" strike="noStrike" kern="0" cap="none" spc="0" normalizeH="0" baseline="0" noProof="0" dirty="0" smtClean="0">
                  <a:ln>
                    <a:noFill/>
                  </a:ln>
                  <a:solidFill>
                    <a:srgbClr val="2F2B20"/>
                  </a:solidFill>
                  <a:effectLst/>
                  <a:uLnTx/>
                  <a:uFillTx/>
                  <a:latin typeface="Times New Roman" panose="02020603050405020304" pitchFamily="18" charset="0"/>
                  <a:cs typeface="Times New Roman" panose="02020603050405020304" pitchFamily="18" charset="0"/>
                </a:rPr>
                <a:t>со средствами участников казначейского</a:t>
              </a:r>
              <a:r>
                <a:rPr kumimoji="0" lang="ru-RU" i="0" u="none" strike="noStrike" kern="0" cap="none" spc="0" normalizeH="0" noProof="0" dirty="0" smtClean="0">
                  <a:ln>
                    <a:noFill/>
                  </a:ln>
                  <a:solidFill>
                    <a:srgbClr val="2F2B20"/>
                  </a:solidFill>
                  <a:effectLst/>
                  <a:uLnTx/>
                  <a:uFillTx/>
                  <a:latin typeface="Times New Roman" panose="02020603050405020304" pitchFamily="18" charset="0"/>
                  <a:cs typeface="Times New Roman" panose="02020603050405020304" pitchFamily="18" charset="0"/>
                </a:rPr>
                <a:t> сопровождения </a:t>
              </a:r>
              <a:r>
                <a:rPr kumimoji="0" lang="ru-RU" i="0" u="none" strike="noStrike" kern="0" cap="none" spc="0" normalizeH="0" baseline="0" noProof="0" dirty="0" smtClean="0">
                  <a:ln>
                    <a:noFill/>
                  </a:ln>
                  <a:solidFill>
                    <a:srgbClr val="2F2B20"/>
                  </a:solidFill>
                  <a:effectLst/>
                  <a:uLnTx/>
                  <a:uFillTx/>
                  <a:latin typeface="Times New Roman" panose="02020603050405020304" pitchFamily="18" charset="0"/>
                  <a:cs typeface="Times New Roman" panose="02020603050405020304" pitchFamily="18" charset="0"/>
                </a:rPr>
                <a:t>осуществляется </a:t>
              </a:r>
            </a:p>
            <a:p>
              <a:pPr algn="ctr" fontAlgn="base">
                <a:spcBef>
                  <a:spcPct val="0"/>
                </a:spcBef>
                <a:spcAft>
                  <a:spcPct val="0"/>
                </a:spcAft>
              </a:pPr>
              <a:r>
                <a:rPr kumimoji="0" lang="ru-RU" b="1" i="0" u="sng" strike="noStrike" kern="0" cap="none" spc="0" normalizeH="0" baseline="0" noProof="0" dirty="0" smtClean="0">
                  <a:ln>
                    <a:noFill/>
                  </a:ln>
                  <a:solidFill>
                    <a:srgbClr val="FF0000"/>
                  </a:solidFill>
                  <a:effectLst/>
                  <a:uLnTx/>
                  <a:uFillTx/>
                  <a:latin typeface="Times New Roman" panose="02020603050405020304" pitchFamily="18" charset="0"/>
                  <a:cs typeface="Times New Roman" panose="02020603050405020304" pitchFamily="18" charset="0"/>
                </a:rPr>
                <a:t>на основании Приказа Минфина России от </a:t>
              </a:r>
              <a:r>
                <a:rPr kumimoji="0" lang="ru-RU" b="1" i="0" u="sng" strike="noStrike" kern="0" cap="none" spc="0" normalizeH="0" noProof="0" dirty="0" smtClean="0">
                  <a:ln>
                    <a:noFill/>
                  </a:ln>
                  <a:solidFill>
                    <a:srgbClr val="FF0000"/>
                  </a:solidFill>
                  <a:effectLst/>
                  <a:uLnTx/>
                  <a:uFillTx/>
                  <a:latin typeface="Times New Roman" panose="02020603050405020304" pitchFamily="18" charset="0"/>
                  <a:cs typeface="Times New Roman" panose="02020603050405020304" pitchFamily="18" charset="0"/>
                </a:rPr>
                <a:t>17.12.2021 </a:t>
              </a:r>
            </a:p>
            <a:p>
              <a:pPr algn="ctr" fontAlgn="base">
                <a:spcBef>
                  <a:spcPct val="0"/>
                </a:spcBef>
                <a:spcAft>
                  <a:spcPct val="0"/>
                </a:spcAft>
              </a:pPr>
              <a:r>
                <a:rPr kumimoji="0" lang="ru-RU" b="1" i="0" u="sng" strike="noStrike" kern="0" cap="none" spc="0" normalizeH="0" noProof="0" dirty="0" smtClean="0">
                  <a:ln>
                    <a:noFill/>
                  </a:ln>
                  <a:solidFill>
                    <a:srgbClr val="FF0000"/>
                  </a:solidFill>
                  <a:effectLst/>
                  <a:uLnTx/>
                  <a:uFillTx/>
                  <a:latin typeface="Times New Roman" panose="02020603050405020304" pitchFamily="18" charset="0"/>
                  <a:cs typeface="Times New Roman" panose="02020603050405020304" pitchFamily="18" charset="0"/>
                </a:rPr>
                <a:t>№  214н</a:t>
              </a:r>
              <a:r>
                <a:rPr kumimoji="0" lang="ru-RU" b="1" i="0" u="sng" strike="noStrike" kern="0" cap="none" spc="0" normalizeH="0" baseline="0" noProof="0" dirty="0" smtClean="0">
                  <a:ln>
                    <a:noFill/>
                  </a:ln>
                  <a:solidFill>
                    <a:srgbClr val="FF0000"/>
                  </a:solidFill>
                  <a:effectLst/>
                  <a:uLnTx/>
                  <a:uFillTx/>
                  <a:latin typeface="Times New Roman" panose="02020603050405020304" pitchFamily="18" charset="0"/>
                  <a:cs typeface="Times New Roman" panose="02020603050405020304" pitchFamily="18" charset="0"/>
                </a:rPr>
                <a:t> </a:t>
              </a:r>
            </a:p>
            <a:p>
              <a:pPr algn="ctr" fontAlgn="base">
                <a:spcBef>
                  <a:spcPct val="0"/>
                </a:spcBef>
                <a:spcAft>
                  <a:spcPct val="0"/>
                </a:spcAft>
              </a:pPr>
              <a:endParaRPr lang="ru-RU" b="1" kern="0" dirty="0" smtClean="0">
                <a:solidFill>
                  <a:srgbClr val="2F2B20"/>
                </a:solidFill>
                <a:latin typeface="Times New Roman" panose="02020603050405020304" pitchFamily="18" charset="0"/>
                <a:cs typeface="Times New Roman" panose="02020603050405020304" pitchFamily="18" charset="0"/>
              </a:endParaRPr>
            </a:p>
            <a:p>
              <a:pPr algn="ctr" fontAlgn="base">
                <a:spcBef>
                  <a:spcPct val="0"/>
                </a:spcBef>
                <a:spcAft>
                  <a:spcPct val="0"/>
                </a:spcAft>
              </a:pPr>
              <a:r>
                <a:rPr lang="ru-RU" b="1" kern="0" dirty="0" smtClean="0">
                  <a:solidFill>
                    <a:srgbClr val="2F2B20"/>
                  </a:solidFill>
                  <a:latin typeface="Times New Roman" panose="02020603050405020304" pitchFamily="18" charset="0"/>
                  <a:cs typeface="Times New Roman" panose="02020603050405020304" pitchFamily="18" charset="0"/>
                </a:rPr>
                <a:t>«Об </a:t>
              </a:r>
              <a:r>
                <a:rPr lang="ru-RU" b="1" kern="0" dirty="0">
                  <a:solidFill>
                    <a:srgbClr val="2F2B20"/>
                  </a:solidFill>
                  <a:latin typeface="Times New Roman" panose="02020603050405020304" pitchFamily="18" charset="0"/>
                  <a:cs typeface="Times New Roman" panose="02020603050405020304" pitchFamily="18" charset="0"/>
                </a:rPr>
                <a:t>утверждении Порядка осуществления территориальными органами Федерального казначейства санкционирования операций со средствами участников казначейского </a:t>
              </a:r>
              <a:r>
                <a:rPr lang="ru-RU" b="1" kern="0" dirty="0" smtClean="0">
                  <a:solidFill>
                    <a:srgbClr val="2F2B20"/>
                  </a:solidFill>
                  <a:latin typeface="Times New Roman" panose="02020603050405020304" pitchFamily="18" charset="0"/>
                  <a:cs typeface="Times New Roman" panose="02020603050405020304" pitchFamily="18" charset="0"/>
                </a:rPr>
                <a:t>сопровождения»</a:t>
              </a:r>
              <a:endParaRPr lang="ru-RU" b="1" kern="0" dirty="0">
                <a:solidFill>
                  <a:srgbClr val="2F2B20"/>
                </a:solidFill>
                <a:latin typeface="Times New Roman" panose="02020603050405020304" pitchFamily="18" charset="0"/>
                <a:cs typeface="Times New Roman" panose="02020603050405020304" pitchFamily="18" charset="0"/>
              </a:endParaRPr>
            </a:p>
            <a:p>
              <a:pPr lvl="0" algn="ctr" fontAlgn="base">
                <a:spcBef>
                  <a:spcPct val="0"/>
                </a:spcBef>
                <a:spcAft>
                  <a:spcPct val="0"/>
                </a:spcAft>
              </a:pPr>
              <a:endParaRPr kumimoji="0" lang="ru-RU" b="1" i="0" u="none" strike="noStrike" kern="0" cap="none" spc="0" normalizeH="0" baseline="0" noProof="0" dirty="0" smtClean="0">
                <a:ln>
                  <a:noFill/>
                </a:ln>
                <a:solidFill>
                  <a:srgbClr val="FF0000"/>
                </a:solidFill>
                <a:effectLst/>
                <a:uLnTx/>
                <a:uFillTx/>
                <a:latin typeface="Times New Roman" panose="02020603050405020304" pitchFamily="18" charset="0"/>
                <a:cs typeface="Times New Roman" panose="02020603050405020304" pitchFamily="18" charset="0"/>
              </a:endParaRPr>
            </a:p>
            <a:p>
              <a:pPr lvl="0" fontAlgn="base">
                <a:spcBef>
                  <a:spcPct val="0"/>
                </a:spcBef>
                <a:spcAft>
                  <a:spcPct val="0"/>
                </a:spcAft>
                <a:defRPr/>
              </a:pPr>
              <a:endParaRPr kumimoji="0" lang="ru-RU" sz="2400" i="0" u="none" strike="noStrike" kern="0" cap="none" spc="0" normalizeH="0" baseline="0" noProof="0" dirty="0" smtClean="0">
                <a:ln>
                  <a:noFill/>
                </a:ln>
                <a:solidFill>
                  <a:srgbClr val="2F2B20"/>
                </a:solidFill>
                <a:effectLst/>
                <a:uLnTx/>
                <a:uFillTx/>
                <a:latin typeface="Cambria"/>
              </a:endParaRPr>
            </a:p>
          </p:txBody>
        </p:sp>
        <p:sp>
          <p:nvSpPr>
            <p:cNvPr id="13" name="Овал 4"/>
            <p:cNvSpPr/>
            <p:nvPr/>
          </p:nvSpPr>
          <p:spPr>
            <a:xfrm>
              <a:off x="1629730" y="473234"/>
              <a:ext cx="2317769" cy="2317718"/>
            </a:xfrm>
            <a:prstGeom prst="rect">
              <a:avLst/>
            </a:prstGeom>
            <a:noFill/>
            <a:ln>
              <a:noFill/>
            </a:ln>
            <a:effectLst/>
            <a:sp3d/>
          </p:spPr>
          <p:txBody>
            <a:bodyPr spcFirstLastPara="0" vert="horz" wrap="square" lIns="205740" tIns="205740" rIns="205740" bIns="205740" numCol="1" spcCol="1270" anchor="ctr" anchorCtr="0">
              <a:noAutofit/>
            </a:bodyPr>
            <a:lstStyle/>
            <a:p>
              <a:pPr marL="0" marR="0" lvl="0" indent="0" algn="ctr" defTabSz="2400300" eaLnBrk="1" fontAlgn="base" latinLnBrk="0" hangingPunct="1">
                <a:lnSpc>
                  <a:spcPct val="90000"/>
                </a:lnSpc>
                <a:spcBef>
                  <a:spcPct val="0"/>
                </a:spcBef>
                <a:spcAft>
                  <a:spcPct val="35000"/>
                </a:spcAft>
                <a:buClrTx/>
                <a:buSzTx/>
                <a:buFontTx/>
                <a:buNone/>
                <a:tabLst/>
                <a:defRPr/>
              </a:pPr>
              <a:endParaRPr kumimoji="0" lang="ru-RU" sz="5400" b="0" i="0" u="none" strike="noStrike" kern="0" cap="none" spc="0" normalizeH="0" baseline="0" noProof="0" dirty="0" smtClean="0">
                <a:ln>
                  <a:noFill/>
                </a:ln>
                <a:solidFill>
                  <a:srgbClr val="FFFFFF"/>
                </a:solidFill>
                <a:effectLst/>
                <a:uLnTx/>
                <a:uFillTx/>
                <a:latin typeface="Cambria"/>
                <a:ea typeface="+mn-ea"/>
                <a:cs typeface="+mn-cs"/>
              </a:endParaRPr>
            </a:p>
          </p:txBody>
        </p:sp>
      </p:grpSp>
      <p:sp>
        <p:nvSpPr>
          <p:cNvPr id="2" name="Прямоугольник 1"/>
          <p:cNvSpPr/>
          <p:nvPr/>
        </p:nvSpPr>
        <p:spPr>
          <a:xfrm>
            <a:off x="6516216" y="4484764"/>
            <a:ext cx="2609439" cy="584775"/>
          </a:xfrm>
          <a:prstGeom prst="rect">
            <a:avLst/>
          </a:prstGeom>
        </p:spPr>
        <p:txBody>
          <a:bodyPr wrap="square">
            <a:spAutoFit/>
          </a:bodyPr>
          <a:lstStyle/>
          <a:p>
            <a:pPr algn="r"/>
            <a:r>
              <a:rPr lang="ru-RU" dirty="0">
                <a:solidFill>
                  <a:schemeClr val="bg1">
                    <a:lumMod val="65000"/>
                  </a:schemeClr>
                </a:solidFill>
              </a:rPr>
              <a:t> </a:t>
            </a:r>
            <a:endParaRPr lang="ru-RU" dirty="0" smtClean="0">
              <a:solidFill>
                <a:schemeClr val="bg1">
                  <a:lumMod val="65000"/>
                </a:schemeClr>
              </a:solidFill>
            </a:endParaRPr>
          </a:p>
          <a:p>
            <a:pPr algn="r"/>
            <a:r>
              <a:rPr lang="ru-RU" sz="1400" dirty="0" smtClean="0">
                <a:solidFill>
                  <a:schemeClr val="bg1">
                    <a:lumMod val="65000"/>
                  </a:schemeClr>
                </a:solidFill>
              </a:rPr>
              <a:t>г</a:t>
            </a:r>
            <a:r>
              <a:rPr lang="ru-RU" sz="1400" dirty="0">
                <a:solidFill>
                  <a:schemeClr val="bg1">
                    <a:lumMod val="65000"/>
                  </a:schemeClr>
                </a:solidFill>
              </a:rPr>
              <a:t>. Астрахань, 2026 год</a:t>
            </a:r>
          </a:p>
        </p:txBody>
      </p:sp>
    </p:spTree>
    <p:extLst>
      <p:ext uri="{BB962C8B-B14F-4D97-AF65-F5344CB8AC3E}">
        <p14:creationId xmlns:p14="http://schemas.microsoft.com/office/powerpoint/2010/main" val="39356989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p:cTn id="7" dur="500" fill="hold"/>
                                        <p:tgtEl>
                                          <p:spTgt spid="11"/>
                                        </p:tgtEl>
                                        <p:attrNameLst>
                                          <p:attrName>ppt_w</p:attrName>
                                        </p:attrNameLst>
                                      </p:cBhvr>
                                      <p:tavLst>
                                        <p:tav tm="0">
                                          <p:val>
                                            <p:fltVal val="0"/>
                                          </p:val>
                                        </p:tav>
                                        <p:tav tm="100000">
                                          <p:val>
                                            <p:strVal val="#ppt_w"/>
                                          </p:val>
                                        </p:tav>
                                      </p:tavLst>
                                    </p:anim>
                                    <p:anim calcmode="lin" valueType="num">
                                      <p:cBhvr>
                                        <p:cTn id="8" dur="500" fill="hold"/>
                                        <p:tgtEl>
                                          <p:spTgt spid="11"/>
                                        </p:tgtEl>
                                        <p:attrNameLst>
                                          <p:attrName>ppt_h</p:attrName>
                                        </p:attrNameLst>
                                      </p:cBhvr>
                                      <p:tavLst>
                                        <p:tav tm="0">
                                          <p:val>
                                            <p:fltVal val="0"/>
                                          </p:val>
                                        </p:tav>
                                        <p:tav tm="100000">
                                          <p:val>
                                            <p:strVal val="#ppt_h"/>
                                          </p:val>
                                        </p:tav>
                                      </p:tavLst>
                                    </p:anim>
                                    <p:animEffect transition="in" filter="fade">
                                      <p:cBhvr>
                                        <p:cTn id="9"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TextBox 24"/>
          <p:cNvSpPr txBox="1"/>
          <p:nvPr/>
        </p:nvSpPr>
        <p:spPr>
          <a:xfrm>
            <a:off x="8413826" y="4745912"/>
            <a:ext cx="704934" cy="440965"/>
          </a:xfrm>
          <a:prstGeom prst="rect">
            <a:avLst/>
          </a:prstGeom>
          <a:noFill/>
        </p:spPr>
        <p:txBody>
          <a:bodyPr wrap="square" lIns="162379" tIns="81190" rIns="162379" bIns="81190" rtlCol="0">
            <a:spAutoFit/>
          </a:bodyPr>
          <a:lstStyle/>
          <a:p>
            <a:pPr algn="r"/>
            <a:r>
              <a:rPr lang="ru-RU" sz="1800" b="1" dirty="0" smtClean="0"/>
              <a:t>3</a:t>
            </a:r>
            <a:endParaRPr lang="ru-RU" sz="1800" b="1" dirty="0"/>
          </a:p>
        </p:txBody>
      </p:sp>
      <p:sp>
        <p:nvSpPr>
          <p:cNvPr id="31" name="object 2"/>
          <p:cNvSpPr/>
          <p:nvPr/>
        </p:nvSpPr>
        <p:spPr>
          <a:xfrm flipV="1">
            <a:off x="0" y="397590"/>
            <a:ext cx="9144000" cy="280834"/>
          </a:xfrm>
          <a:custGeom>
            <a:avLst/>
            <a:gdLst/>
            <a:ahLst/>
            <a:cxnLst/>
            <a:rect l="l" t="t" r="r" b="b"/>
            <a:pathLst>
              <a:path w="4416425">
                <a:moveTo>
                  <a:pt x="0" y="0"/>
                </a:moveTo>
                <a:lnTo>
                  <a:pt x="4415994" y="0"/>
                </a:lnTo>
              </a:path>
            </a:pathLst>
          </a:custGeom>
          <a:ln w="12700">
            <a:solidFill>
              <a:schemeClr val="bg1">
                <a:lumMod val="85000"/>
              </a:schemeClr>
            </a:solidFill>
          </a:ln>
        </p:spPr>
        <p:txBody>
          <a:bodyPr wrap="square" lIns="0" tIns="0" rIns="0" bIns="0" rtlCol="0"/>
          <a:lstStyle/>
          <a:p>
            <a:endParaRPr/>
          </a:p>
        </p:txBody>
      </p:sp>
      <p:pic>
        <p:nvPicPr>
          <p:cNvPr id="20" name="Рисунок 1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21552" y="68666"/>
            <a:ext cx="1458106" cy="570497"/>
          </a:xfrm>
          <a:prstGeom prst="rect">
            <a:avLst/>
          </a:prstGeom>
        </p:spPr>
      </p:pic>
      <p:sp>
        <p:nvSpPr>
          <p:cNvPr id="23" name="Прямоугольник 22"/>
          <p:cNvSpPr/>
          <p:nvPr/>
        </p:nvSpPr>
        <p:spPr>
          <a:xfrm>
            <a:off x="1619672" y="-8443"/>
            <a:ext cx="7499088" cy="1052539"/>
          </a:xfrm>
          <a:prstGeom prst="rect">
            <a:avLst/>
          </a:prstGeom>
          <a:noFill/>
        </p:spPr>
        <p:txBody>
          <a:bodyPr wrap="square" lIns="127954" tIns="63980" rIns="127954" bIns="63980">
            <a:spAutoFit/>
          </a:bodyPr>
          <a:lstStyle/>
          <a:p>
            <a:pPr algn="ctr"/>
            <a:r>
              <a:rPr lang="ru-RU" sz="2000" b="1" dirty="0">
                <a:solidFill>
                  <a:srgbClr val="0000FF"/>
                </a:solidFill>
                <a:latin typeface="Times New Roman" pitchFamily="18" charset="0"/>
                <a:ea typeface="Calibri" pitchFamily="34" charset="0"/>
                <a:cs typeface="Times New Roman" pitchFamily="18" charset="0"/>
              </a:rPr>
              <a:t>Санкционирование операций со средствами участников казначейского сопровождения </a:t>
            </a:r>
          </a:p>
          <a:p>
            <a:pPr lvl="0" algn="ctr"/>
            <a:endParaRPr lang="ru-RU" sz="2000" b="1" dirty="0">
              <a:solidFill>
                <a:schemeClr val="tx2"/>
              </a:solidFill>
              <a:latin typeface="Times New Roman" pitchFamily="18" charset="0"/>
              <a:ea typeface="Calibri" pitchFamily="34" charset="0"/>
              <a:cs typeface="Times New Roman" pitchFamily="18" charset="0"/>
            </a:endParaRPr>
          </a:p>
        </p:txBody>
      </p:sp>
      <p:sp>
        <p:nvSpPr>
          <p:cNvPr id="10" name="Прямоугольник 9"/>
          <p:cNvSpPr/>
          <p:nvPr/>
        </p:nvSpPr>
        <p:spPr>
          <a:xfrm>
            <a:off x="762000" y="16772"/>
            <a:ext cx="917658" cy="6223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sz="500" dirty="0" smtClean="0">
                <a:solidFill>
                  <a:schemeClr val="accent1">
                    <a:lumMod val="75000"/>
                  </a:schemeClr>
                </a:solidFill>
              </a:rPr>
              <a:t>УПРАВЛЕНИЕ ФЕДЕРАЛЬНОГО КАЗНАЧЕЙСТВА                      ПО АСТРАХАНСКОЙ ОБЛАСТИ</a:t>
            </a:r>
            <a:endParaRPr lang="ru-RU" sz="500" dirty="0">
              <a:solidFill>
                <a:schemeClr val="accent1">
                  <a:lumMod val="75000"/>
                </a:schemeClr>
              </a:solidFill>
            </a:endParaRPr>
          </a:p>
        </p:txBody>
      </p:sp>
      <p:sp>
        <p:nvSpPr>
          <p:cNvPr id="7" name="Прямоугольник 6"/>
          <p:cNvSpPr/>
          <p:nvPr/>
        </p:nvSpPr>
        <p:spPr>
          <a:xfrm>
            <a:off x="35496" y="679590"/>
            <a:ext cx="9083263" cy="2215991"/>
          </a:xfrm>
          <a:prstGeom prst="rect">
            <a:avLst/>
          </a:prstGeom>
          <a:solidFill>
            <a:schemeClr val="accent2">
              <a:lumMod val="40000"/>
              <a:lumOff val="60000"/>
            </a:schemeClr>
          </a:solidFill>
        </p:spPr>
        <p:txBody>
          <a:bodyPr wrap="square">
            <a:spAutoFit/>
          </a:bodyPr>
          <a:lstStyle/>
          <a:p>
            <a:pPr algn="just"/>
            <a:r>
              <a:rPr lang="ru-RU" sz="1400" b="1" i="1" u="sng" dirty="0" smtClean="0"/>
              <a:t>п.4 Порядка 214н</a:t>
            </a:r>
            <a:r>
              <a:rPr lang="ru-RU" sz="1400" dirty="0"/>
              <a:t> Для санкционирования операций с целевыми средствами участник казначейского сопровождения формирует и представляет в территориальный орган Федерального казначейства Сведения об операциях с целевыми средствами на 20__ год и на плановый период 20__ - 20__ годов (код формы по ОКУД 0501213) согласно </a:t>
            </a:r>
            <a:r>
              <a:rPr lang="ru-RU" sz="1400" dirty="0">
                <a:hlinkClick r:id="rId4"/>
              </a:rPr>
              <a:t>приложению N 1 к </a:t>
            </a:r>
            <a:r>
              <a:rPr lang="ru-RU" sz="1400" dirty="0" smtClean="0">
                <a:hlinkClick r:id="rId4"/>
              </a:rPr>
              <a:t>Порядку 214н (далее </a:t>
            </a:r>
            <a:r>
              <a:rPr lang="ru-RU" sz="1400" dirty="0">
                <a:hlinkClick r:id="rId4"/>
              </a:rPr>
              <a:t>- Сведения), в которых указываются источники поступлений целевых средств согласно </a:t>
            </a:r>
            <a:r>
              <a:rPr lang="ru-RU" sz="1400" dirty="0">
                <a:hlinkClick r:id="rId5"/>
              </a:rPr>
              <a:t>приложению N 2 к </a:t>
            </a:r>
            <a:r>
              <a:rPr lang="ru-RU" sz="1400" dirty="0" smtClean="0">
                <a:hlinkClick r:id="rId5"/>
              </a:rPr>
              <a:t>Порядку № 214н, </a:t>
            </a:r>
            <a:r>
              <a:rPr lang="ru-RU" sz="1400" dirty="0">
                <a:hlinkClick r:id="rId5"/>
              </a:rPr>
              <a:t>а также направления расходования целевых средств (далее - целевые расходы) согласно </a:t>
            </a:r>
            <a:r>
              <a:rPr lang="ru-RU" sz="1400" dirty="0">
                <a:hlinkClick r:id="rId6"/>
              </a:rPr>
              <a:t>приложению N 3 к </a:t>
            </a:r>
            <a:r>
              <a:rPr lang="ru-RU" sz="1400" dirty="0" smtClean="0">
                <a:hlinkClick r:id="rId6"/>
              </a:rPr>
              <a:t>Порядку № 214н, </a:t>
            </a:r>
            <a:r>
              <a:rPr lang="ru-RU" sz="1400" dirty="0">
                <a:solidFill>
                  <a:srgbClr val="FFFF00"/>
                </a:solidFill>
                <a:hlinkClick r:id="rId6"/>
              </a:rPr>
              <a:t>обеспечивающие достижение результата предоставления бюджетных инвестиций (субсидии), соответствующие предмету и условиям государственного (муниципального) контракта, контракта (договора).</a:t>
            </a:r>
          </a:p>
          <a:p>
            <a:pPr algn="just"/>
            <a:endParaRPr lang="ru-RU" sz="1400" b="1" dirty="0">
              <a:solidFill>
                <a:srgbClr val="FF0000"/>
              </a:solidFill>
            </a:endParaRPr>
          </a:p>
          <a:p>
            <a:pPr lvl="0"/>
            <a:endParaRPr lang="ru-RU" sz="1200" b="1" dirty="0"/>
          </a:p>
        </p:txBody>
      </p:sp>
      <p:sp>
        <p:nvSpPr>
          <p:cNvPr id="8" name="Прямоугольник 7"/>
          <p:cNvSpPr/>
          <p:nvPr/>
        </p:nvSpPr>
        <p:spPr>
          <a:xfrm>
            <a:off x="35496" y="2715766"/>
            <a:ext cx="9108504" cy="2462213"/>
          </a:xfrm>
          <a:prstGeom prst="rect">
            <a:avLst/>
          </a:prstGeom>
          <a:solidFill>
            <a:schemeClr val="accent5">
              <a:lumMod val="20000"/>
              <a:lumOff val="80000"/>
            </a:schemeClr>
          </a:solidFill>
        </p:spPr>
        <p:txBody>
          <a:bodyPr wrap="square">
            <a:spAutoFit/>
          </a:bodyPr>
          <a:lstStyle/>
          <a:p>
            <a:r>
              <a:rPr lang="ru-RU" sz="1400" b="1" i="1" u="sng" dirty="0" smtClean="0"/>
              <a:t>п.8 Порядка 214н </a:t>
            </a:r>
            <a:r>
              <a:rPr lang="ru-RU" sz="1400" dirty="0" smtClean="0"/>
              <a:t>В </a:t>
            </a:r>
            <a:r>
              <a:rPr lang="ru-RU" sz="1400" dirty="0"/>
              <a:t>соответствии с условиями государственного (муниципального) контракта, договора (соглашения), контракта (договора</a:t>
            </a:r>
            <a:r>
              <a:rPr lang="ru-RU" sz="1400" dirty="0" smtClean="0"/>
              <a:t>),положениями </a:t>
            </a:r>
            <a:r>
              <a:rPr lang="ru-RU" sz="1400" dirty="0"/>
              <a:t>Решения </a:t>
            </a:r>
            <a:r>
              <a:rPr lang="ru-RU" sz="1400" dirty="0">
                <a:hlinkClick r:id="rId7"/>
              </a:rPr>
              <a:t>Сведения, подписанные уполномоченным лицом участника казначейского сопровождения, утверждаются государственным (муниципальным) заказчиком, получателем бюджетных средств, заказчиком на срок действия документа, обосновывающего обязательство, не позднее 10 рабочего дня, следующего за днем поступления от участника казначейского сопровождения Сведений</a:t>
            </a:r>
            <a:r>
              <a:rPr lang="ru-RU" sz="1400" dirty="0" smtClean="0">
                <a:hlinkClick r:id="rId7"/>
              </a:rPr>
              <a:t>.  </a:t>
            </a:r>
            <a:r>
              <a:rPr lang="ru-RU" sz="1400" dirty="0" smtClean="0"/>
              <a:t>В </a:t>
            </a:r>
            <a:r>
              <a:rPr lang="ru-RU" sz="1400" dirty="0"/>
              <a:t>случае, если направления расходования целевых средств, указанные в </a:t>
            </a:r>
            <a:r>
              <a:rPr lang="ru-RU" sz="1400" dirty="0">
                <a:hlinkClick r:id="rId8"/>
              </a:rPr>
              <a:t>Сведениях, не соответствуют положениям, предусмотренным </a:t>
            </a:r>
            <a:r>
              <a:rPr lang="ru-RU" sz="1400" dirty="0" smtClean="0">
                <a:hlinkClick r:id="rId9"/>
              </a:rPr>
              <a:t>п.4 Порядка</a:t>
            </a:r>
            <a:r>
              <a:rPr lang="ru-RU" sz="1400" dirty="0">
                <a:hlinkClick r:id="rId9"/>
              </a:rPr>
              <a:t>, государственный (муниципальный) заказчик, получатель бюджетных средств, заказчик направляет уведомление об отказе в утверждении </a:t>
            </a:r>
            <a:r>
              <a:rPr lang="ru-RU" sz="1400" dirty="0">
                <a:hlinkClick r:id="rId8"/>
              </a:rPr>
              <a:t>Сведений с указанием причины, по которой они не могут быть утверждены </a:t>
            </a:r>
            <a:r>
              <a:rPr lang="ru-RU" sz="1400" dirty="0" smtClean="0">
                <a:hlinkClick r:id="rId10"/>
              </a:rPr>
              <a:t>для </a:t>
            </a:r>
            <a:r>
              <a:rPr lang="ru-RU" sz="1400" dirty="0">
                <a:hlinkClick r:id="rId10"/>
              </a:rPr>
              <a:t>доработки и представления их в соответствии с </a:t>
            </a:r>
            <a:r>
              <a:rPr lang="ru-RU" sz="1400" dirty="0" smtClean="0">
                <a:hlinkClick r:id="rId10"/>
              </a:rPr>
              <a:t>Порядком</a:t>
            </a:r>
            <a:r>
              <a:rPr lang="ru-RU" sz="1400" dirty="0">
                <a:hlinkClick r:id="rId10"/>
              </a:rPr>
              <a:t>.</a:t>
            </a:r>
          </a:p>
          <a:p>
            <a:endParaRPr lang="ru-RU" sz="1400" dirty="0">
              <a:hlinkClick r:id="rId7"/>
            </a:endParaRPr>
          </a:p>
          <a:p>
            <a:endParaRPr lang="ru-RU" sz="1400" dirty="0"/>
          </a:p>
        </p:txBody>
      </p:sp>
    </p:spTree>
    <p:extLst>
      <p:ext uri="{BB962C8B-B14F-4D97-AF65-F5344CB8AC3E}">
        <p14:creationId xmlns:p14="http://schemas.microsoft.com/office/powerpoint/2010/main" val="3085779787"/>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TextBox 24"/>
          <p:cNvSpPr txBox="1"/>
          <p:nvPr/>
        </p:nvSpPr>
        <p:spPr>
          <a:xfrm>
            <a:off x="5844275" y="4744064"/>
            <a:ext cx="3250616" cy="379409"/>
          </a:xfrm>
          <a:prstGeom prst="rect">
            <a:avLst/>
          </a:prstGeom>
          <a:noFill/>
        </p:spPr>
        <p:txBody>
          <a:bodyPr wrap="square" lIns="162379" tIns="81190" rIns="162379" bIns="81190" rtlCol="0">
            <a:spAutoFit/>
          </a:bodyPr>
          <a:lstStyle/>
          <a:p>
            <a:pPr algn="r"/>
            <a:r>
              <a:rPr lang="ru-RU" sz="1400" dirty="0">
                <a:solidFill>
                  <a:schemeClr val="bg1">
                    <a:lumMod val="65000"/>
                  </a:schemeClr>
                </a:solidFill>
              </a:rPr>
              <a:t>г. Астрахань, 2026 </a:t>
            </a:r>
            <a:r>
              <a:rPr lang="ru-RU" sz="1400" dirty="0" smtClean="0">
                <a:solidFill>
                  <a:schemeClr val="bg1">
                    <a:lumMod val="65000"/>
                  </a:schemeClr>
                </a:solidFill>
              </a:rPr>
              <a:t>год</a:t>
            </a:r>
            <a:endParaRPr lang="ru-RU" sz="1400" b="1" dirty="0"/>
          </a:p>
        </p:txBody>
      </p:sp>
      <p:sp>
        <p:nvSpPr>
          <p:cNvPr id="31" name="object 2"/>
          <p:cNvSpPr/>
          <p:nvPr/>
        </p:nvSpPr>
        <p:spPr>
          <a:xfrm flipV="1">
            <a:off x="57985" y="397590"/>
            <a:ext cx="9144000" cy="280834"/>
          </a:xfrm>
          <a:custGeom>
            <a:avLst/>
            <a:gdLst/>
            <a:ahLst/>
            <a:cxnLst/>
            <a:rect l="l" t="t" r="r" b="b"/>
            <a:pathLst>
              <a:path w="4416425">
                <a:moveTo>
                  <a:pt x="0" y="0"/>
                </a:moveTo>
                <a:lnTo>
                  <a:pt x="4415994" y="0"/>
                </a:lnTo>
              </a:path>
            </a:pathLst>
          </a:custGeom>
          <a:ln w="12700">
            <a:solidFill>
              <a:schemeClr val="bg1">
                <a:lumMod val="85000"/>
              </a:schemeClr>
            </a:solidFill>
          </a:ln>
        </p:spPr>
        <p:txBody>
          <a:bodyPr wrap="square" lIns="0" tIns="0" rIns="0" bIns="0" rtlCol="0"/>
          <a:lstStyle/>
          <a:p>
            <a:endParaRPr/>
          </a:p>
        </p:txBody>
      </p:sp>
      <p:pic>
        <p:nvPicPr>
          <p:cNvPr id="20" name="Рисунок 1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21552" y="68666"/>
            <a:ext cx="1458106" cy="570497"/>
          </a:xfrm>
          <a:prstGeom prst="rect">
            <a:avLst/>
          </a:prstGeom>
        </p:spPr>
      </p:pic>
      <p:sp>
        <p:nvSpPr>
          <p:cNvPr id="23" name="Прямоугольник 22"/>
          <p:cNvSpPr/>
          <p:nvPr/>
        </p:nvSpPr>
        <p:spPr>
          <a:xfrm>
            <a:off x="1619673" y="0"/>
            <a:ext cx="7499088" cy="1052539"/>
          </a:xfrm>
          <a:prstGeom prst="rect">
            <a:avLst/>
          </a:prstGeom>
          <a:noFill/>
        </p:spPr>
        <p:txBody>
          <a:bodyPr wrap="square" lIns="127954" tIns="63980" rIns="127954" bIns="63980">
            <a:spAutoFit/>
          </a:bodyPr>
          <a:lstStyle/>
          <a:p>
            <a:pPr algn="ctr"/>
            <a:r>
              <a:rPr lang="ru-RU" sz="2000" b="1" dirty="0">
                <a:solidFill>
                  <a:srgbClr val="0000FF"/>
                </a:solidFill>
                <a:latin typeface="Times New Roman" pitchFamily="18" charset="0"/>
                <a:ea typeface="Calibri" pitchFamily="34" charset="0"/>
                <a:cs typeface="Times New Roman" pitchFamily="18" charset="0"/>
              </a:rPr>
              <a:t>Санкционирование операций со средствами участников казначейского сопровождения </a:t>
            </a:r>
          </a:p>
          <a:p>
            <a:pPr lvl="0" algn="ctr"/>
            <a:r>
              <a:rPr lang="ru-RU" sz="2000" b="1" dirty="0" smtClean="0">
                <a:solidFill>
                  <a:schemeClr val="tx2"/>
                </a:solidFill>
                <a:latin typeface="Times New Roman" pitchFamily="18" charset="0"/>
                <a:ea typeface="Calibri" pitchFamily="34" charset="0"/>
                <a:cs typeface="Times New Roman" pitchFamily="18" charset="0"/>
              </a:rPr>
              <a:t> </a:t>
            </a:r>
            <a:endParaRPr lang="ru-RU" sz="2000" b="1" dirty="0">
              <a:solidFill>
                <a:schemeClr val="tx2"/>
              </a:solidFill>
              <a:latin typeface="Times New Roman" pitchFamily="18" charset="0"/>
              <a:ea typeface="Calibri" pitchFamily="34" charset="0"/>
              <a:cs typeface="Times New Roman" pitchFamily="18" charset="0"/>
            </a:endParaRPr>
          </a:p>
        </p:txBody>
      </p:sp>
      <p:sp>
        <p:nvSpPr>
          <p:cNvPr id="10" name="Прямоугольник 9"/>
          <p:cNvSpPr/>
          <p:nvPr/>
        </p:nvSpPr>
        <p:spPr>
          <a:xfrm>
            <a:off x="762000" y="16772"/>
            <a:ext cx="917658" cy="6223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sz="500" dirty="0" smtClean="0">
                <a:solidFill>
                  <a:schemeClr val="accent1">
                    <a:lumMod val="75000"/>
                  </a:schemeClr>
                </a:solidFill>
              </a:rPr>
              <a:t>УПРАВЛЕНИЕ ФЕДЕРАЛЬНОГО КАЗНАЧЕЙСТВА                      ПО АСТРАХАНСКОЙ ОБЛАСТИ</a:t>
            </a:r>
            <a:endParaRPr lang="ru-RU" sz="500" dirty="0">
              <a:solidFill>
                <a:schemeClr val="accent1">
                  <a:lumMod val="75000"/>
                </a:schemeClr>
              </a:solidFill>
            </a:endParaRPr>
          </a:p>
        </p:txBody>
      </p:sp>
      <p:sp>
        <p:nvSpPr>
          <p:cNvPr id="7" name="Стрелка вправо с вырезом 6"/>
          <p:cNvSpPr/>
          <p:nvPr/>
        </p:nvSpPr>
        <p:spPr>
          <a:xfrm>
            <a:off x="3923928" y="2457593"/>
            <a:ext cx="1512168" cy="140642"/>
          </a:xfrm>
          <a:prstGeom prst="notched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sp>
        <p:nvSpPr>
          <p:cNvPr id="8" name="Блок-схема: альтернативный процесс 7"/>
          <p:cNvSpPr/>
          <p:nvPr/>
        </p:nvSpPr>
        <p:spPr>
          <a:xfrm>
            <a:off x="5539563" y="1536861"/>
            <a:ext cx="3528391" cy="1872208"/>
          </a:xfrm>
          <a:prstGeom prst="flowChartAlternateProcess">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15000"/>
              </a:lnSpc>
            </a:pPr>
            <a:r>
              <a:rPr lang="ru-RU" sz="2000" b="1" dirty="0">
                <a:solidFill>
                  <a:srgbClr val="002060"/>
                </a:solidFill>
                <a:latin typeface="Times New Roman" panose="02020603050405020304" pitchFamily="18" charset="0"/>
                <a:cs typeface="Times New Roman" panose="02020603050405020304" pitchFamily="18" charset="0"/>
              </a:rPr>
              <a:t>ТОЛЬКО государственным заказчиком (заказчиком</a:t>
            </a:r>
            <a:r>
              <a:rPr lang="ru-RU" sz="2000" b="1" dirty="0" smtClean="0">
                <a:solidFill>
                  <a:srgbClr val="002060"/>
                </a:solidFill>
                <a:latin typeface="Times New Roman" panose="02020603050405020304" pitchFamily="18" charset="0"/>
                <a:cs typeface="Times New Roman" panose="02020603050405020304" pitchFamily="18" charset="0"/>
              </a:rPr>
              <a:t>)</a:t>
            </a:r>
          </a:p>
          <a:p>
            <a:pPr algn="ctr">
              <a:lnSpc>
                <a:spcPct val="115000"/>
              </a:lnSpc>
            </a:pPr>
            <a:r>
              <a:rPr lang="ru-RU" sz="2000" b="1" dirty="0" smtClean="0">
                <a:solidFill>
                  <a:srgbClr val="002060"/>
                </a:solidFill>
                <a:latin typeface="Times New Roman" panose="02020603050405020304" pitchFamily="18" charset="0"/>
                <a:cs typeface="Times New Roman" panose="02020603050405020304" pitchFamily="18" charset="0"/>
              </a:rPr>
              <a:t>(п. 7 Порядка № 214н)</a:t>
            </a:r>
            <a:endParaRPr lang="ru-RU" sz="2000" b="1" dirty="0">
              <a:solidFill>
                <a:srgbClr val="002060"/>
              </a:solidFill>
              <a:latin typeface="Times New Roman" panose="02020603050405020304" pitchFamily="18" charset="0"/>
              <a:cs typeface="Times New Roman" panose="02020603050405020304" pitchFamily="18" charset="0"/>
            </a:endParaRPr>
          </a:p>
        </p:txBody>
      </p:sp>
      <p:sp>
        <p:nvSpPr>
          <p:cNvPr id="9" name="Прямоугольник 8"/>
          <p:cNvSpPr/>
          <p:nvPr/>
        </p:nvSpPr>
        <p:spPr>
          <a:xfrm>
            <a:off x="3714156" y="1949745"/>
            <a:ext cx="1831659" cy="523220"/>
          </a:xfrm>
          <a:prstGeom prst="rect">
            <a:avLst/>
          </a:prstGeom>
        </p:spPr>
        <p:txBody>
          <a:bodyPr wrap="square">
            <a:spAutoFit/>
          </a:bodyPr>
          <a:lstStyle/>
          <a:p>
            <a:pPr algn="ctr"/>
            <a:r>
              <a:rPr lang="ru-RU" sz="1400" b="1" dirty="0" smtClean="0">
                <a:latin typeface="Times New Roman" panose="02020603050405020304" pitchFamily="18" charset="0"/>
                <a:cs typeface="Times New Roman" panose="02020603050405020304" pitchFamily="18" charset="0"/>
              </a:rPr>
              <a:t>  УТВЕРЖДАЮТСЯ</a:t>
            </a:r>
            <a:endParaRPr lang="ru-RU" sz="1400" b="1" dirty="0">
              <a:latin typeface="Times New Roman" panose="02020603050405020304" pitchFamily="18" charset="0"/>
              <a:cs typeface="Times New Roman" panose="02020603050405020304" pitchFamily="18" charset="0"/>
            </a:endParaRPr>
          </a:p>
        </p:txBody>
      </p:sp>
      <p:sp>
        <p:nvSpPr>
          <p:cNvPr id="11" name="Скругленный прямоугольник 10"/>
          <p:cNvSpPr/>
          <p:nvPr/>
        </p:nvSpPr>
        <p:spPr>
          <a:xfrm>
            <a:off x="107504" y="771550"/>
            <a:ext cx="3661628" cy="4331496"/>
          </a:xfrm>
          <a:prstGeom prst="roundRect">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lIns="65306" tIns="32653" rIns="65306" bIns="32653" rtlCol="0" anchor="ctr"/>
          <a:lstStyle/>
          <a:p>
            <a:pPr algn="ctr">
              <a:defRPr/>
            </a:pPr>
            <a:endParaRPr lang="ru-RU" sz="1400" b="1" dirty="0" smtClean="0">
              <a:solidFill>
                <a:srgbClr val="FF0000"/>
              </a:solidFill>
              <a:latin typeface="Times New Roman" panose="02020603050405020304" pitchFamily="18" charset="0"/>
              <a:cs typeface="Times New Roman" panose="02020603050405020304" pitchFamily="18" charset="0"/>
            </a:endParaRPr>
          </a:p>
          <a:p>
            <a:pPr algn="ctr">
              <a:defRPr/>
            </a:pPr>
            <a:endParaRPr lang="ru-RU" sz="1400" b="1" dirty="0">
              <a:solidFill>
                <a:srgbClr val="FF0000"/>
              </a:solidFill>
              <a:latin typeface="Times New Roman" panose="02020603050405020304" pitchFamily="18" charset="0"/>
              <a:cs typeface="Times New Roman" panose="02020603050405020304" pitchFamily="18" charset="0"/>
            </a:endParaRPr>
          </a:p>
          <a:p>
            <a:pPr algn="ctr">
              <a:defRPr/>
            </a:pPr>
            <a:endParaRPr lang="ru-RU" sz="1400" b="1" dirty="0" smtClean="0">
              <a:solidFill>
                <a:srgbClr val="FF0000"/>
              </a:solidFill>
              <a:latin typeface="Times New Roman" panose="02020603050405020304" pitchFamily="18" charset="0"/>
              <a:cs typeface="Times New Roman" panose="02020603050405020304" pitchFamily="18" charset="0"/>
            </a:endParaRPr>
          </a:p>
          <a:p>
            <a:pPr algn="ctr">
              <a:defRPr/>
            </a:pPr>
            <a:endParaRPr lang="ru-RU" sz="1400" b="1" dirty="0" smtClean="0">
              <a:solidFill>
                <a:srgbClr val="FF0000"/>
              </a:solidFill>
              <a:latin typeface="Times New Roman" panose="02020603050405020304" pitchFamily="18" charset="0"/>
              <a:cs typeface="Times New Roman" panose="02020603050405020304" pitchFamily="18" charset="0"/>
            </a:endParaRPr>
          </a:p>
          <a:p>
            <a:pPr algn="ctr">
              <a:defRPr/>
            </a:pPr>
            <a:r>
              <a:rPr lang="en-US" sz="1400" b="1" dirty="0" err="1" smtClean="0">
                <a:solidFill>
                  <a:srgbClr val="FF0000"/>
                </a:solidFill>
                <a:latin typeface="Times New Roman" panose="02020603050405020304" pitchFamily="18" charset="0"/>
                <a:cs typeface="Times New Roman" panose="02020603050405020304" pitchFamily="18" charset="0"/>
              </a:rPr>
              <a:t>Сведения</a:t>
            </a:r>
            <a:r>
              <a:rPr lang="en-US" sz="1400" b="1" dirty="0" smtClean="0">
                <a:solidFill>
                  <a:srgbClr val="FF0000"/>
                </a:solidFill>
                <a:latin typeface="Times New Roman" panose="02020603050405020304" pitchFamily="18" charset="0"/>
                <a:cs typeface="Times New Roman" panose="02020603050405020304" pitchFamily="18" charset="0"/>
              </a:rPr>
              <a:t> </a:t>
            </a:r>
            <a:r>
              <a:rPr lang="en-US" sz="1400" b="1" dirty="0">
                <a:solidFill>
                  <a:srgbClr val="FF0000"/>
                </a:solidFill>
                <a:latin typeface="Times New Roman" panose="02020603050405020304" pitchFamily="18" charset="0"/>
                <a:cs typeface="Times New Roman" panose="02020603050405020304" pitchFamily="18" charset="0"/>
              </a:rPr>
              <a:t>об операциях с целевыми средствами </a:t>
            </a:r>
            <a:r>
              <a:rPr lang="en-US" sz="1400" b="1" dirty="0" err="1">
                <a:solidFill>
                  <a:srgbClr val="FF0000"/>
                </a:solidFill>
                <a:latin typeface="Times New Roman" panose="02020603050405020304" pitchFamily="18" charset="0"/>
                <a:cs typeface="Times New Roman" panose="02020603050405020304" pitchFamily="18" charset="0"/>
              </a:rPr>
              <a:t>на</a:t>
            </a:r>
            <a:r>
              <a:rPr lang="en-US" sz="1400" b="1" dirty="0">
                <a:solidFill>
                  <a:srgbClr val="FF0000"/>
                </a:solidFill>
                <a:latin typeface="Times New Roman" panose="02020603050405020304" pitchFamily="18" charset="0"/>
                <a:cs typeface="Times New Roman" panose="02020603050405020304" pitchFamily="18" charset="0"/>
              </a:rPr>
              <a:t> </a:t>
            </a:r>
            <a:r>
              <a:rPr lang="en-US" sz="1400" b="1" dirty="0" smtClean="0">
                <a:solidFill>
                  <a:srgbClr val="FF0000"/>
                </a:solidFill>
                <a:latin typeface="Times New Roman" panose="02020603050405020304" pitchFamily="18" charset="0"/>
                <a:cs typeface="Times New Roman" panose="02020603050405020304" pitchFamily="18" charset="0"/>
              </a:rPr>
              <a:t>20</a:t>
            </a:r>
            <a:r>
              <a:rPr lang="ru-RU" sz="1400" b="1" dirty="0" smtClean="0">
                <a:solidFill>
                  <a:srgbClr val="FF0000"/>
                </a:solidFill>
                <a:latin typeface="Times New Roman" panose="02020603050405020304" pitchFamily="18" charset="0"/>
                <a:cs typeface="Times New Roman" panose="02020603050405020304" pitchFamily="18" charset="0"/>
              </a:rPr>
              <a:t>__</a:t>
            </a:r>
            <a:r>
              <a:rPr lang="en-US" sz="1400" b="1" dirty="0" smtClean="0">
                <a:solidFill>
                  <a:srgbClr val="FF0000"/>
                </a:solidFill>
                <a:latin typeface="Times New Roman" panose="02020603050405020304" pitchFamily="18" charset="0"/>
                <a:cs typeface="Times New Roman" panose="02020603050405020304" pitchFamily="18" charset="0"/>
              </a:rPr>
              <a:t> </a:t>
            </a:r>
            <a:r>
              <a:rPr lang="en-US" sz="1400" b="1" dirty="0">
                <a:solidFill>
                  <a:srgbClr val="FF0000"/>
                </a:solidFill>
                <a:latin typeface="Times New Roman" panose="02020603050405020304" pitchFamily="18" charset="0"/>
                <a:cs typeface="Times New Roman" panose="02020603050405020304" pitchFamily="18" charset="0"/>
              </a:rPr>
              <a:t>год и на плановый </a:t>
            </a:r>
            <a:r>
              <a:rPr lang="en-US" sz="1400" b="1" dirty="0" err="1">
                <a:solidFill>
                  <a:srgbClr val="FF0000"/>
                </a:solidFill>
                <a:latin typeface="Times New Roman" panose="02020603050405020304" pitchFamily="18" charset="0"/>
                <a:cs typeface="Times New Roman" panose="02020603050405020304" pitchFamily="18" charset="0"/>
              </a:rPr>
              <a:t>период</a:t>
            </a:r>
            <a:r>
              <a:rPr lang="en-US" sz="1400" b="1" dirty="0">
                <a:solidFill>
                  <a:srgbClr val="FF0000"/>
                </a:solidFill>
                <a:latin typeface="Times New Roman" panose="02020603050405020304" pitchFamily="18" charset="0"/>
                <a:cs typeface="Times New Roman" panose="02020603050405020304" pitchFamily="18" charset="0"/>
              </a:rPr>
              <a:t>  </a:t>
            </a:r>
            <a:r>
              <a:rPr lang="ru-RU" sz="1400" b="1" dirty="0" smtClean="0">
                <a:solidFill>
                  <a:srgbClr val="FF0000"/>
                </a:solidFill>
                <a:latin typeface="Times New Roman" panose="02020603050405020304" pitchFamily="18" charset="0"/>
                <a:cs typeface="Times New Roman" panose="02020603050405020304" pitchFamily="18" charset="0"/>
              </a:rPr>
              <a:t>20__</a:t>
            </a:r>
            <a:r>
              <a:rPr lang="en-US" sz="1400" b="1" dirty="0" smtClean="0">
                <a:solidFill>
                  <a:srgbClr val="FF0000"/>
                </a:solidFill>
                <a:latin typeface="Times New Roman" panose="02020603050405020304" pitchFamily="18" charset="0"/>
                <a:cs typeface="Times New Roman" panose="02020603050405020304" pitchFamily="18" charset="0"/>
              </a:rPr>
              <a:t> </a:t>
            </a:r>
            <a:r>
              <a:rPr lang="en-US" sz="1400" b="1" dirty="0">
                <a:solidFill>
                  <a:srgbClr val="FF0000"/>
                </a:solidFill>
                <a:latin typeface="Times New Roman" panose="02020603050405020304" pitchFamily="18" charset="0"/>
                <a:cs typeface="Times New Roman" panose="02020603050405020304" pitchFamily="18" charset="0"/>
              </a:rPr>
              <a:t>- </a:t>
            </a:r>
            <a:r>
              <a:rPr lang="en-US" sz="1400" b="1" dirty="0" smtClean="0">
                <a:solidFill>
                  <a:srgbClr val="FF0000"/>
                </a:solidFill>
                <a:latin typeface="Times New Roman" panose="02020603050405020304" pitchFamily="18" charset="0"/>
                <a:cs typeface="Times New Roman" panose="02020603050405020304" pitchFamily="18" charset="0"/>
              </a:rPr>
              <a:t>20</a:t>
            </a:r>
            <a:r>
              <a:rPr lang="ru-RU" sz="1400" b="1" dirty="0" smtClean="0">
                <a:solidFill>
                  <a:srgbClr val="FF0000"/>
                </a:solidFill>
                <a:latin typeface="Times New Roman" panose="02020603050405020304" pitchFamily="18" charset="0"/>
                <a:cs typeface="Times New Roman" panose="02020603050405020304" pitchFamily="18" charset="0"/>
              </a:rPr>
              <a:t>__</a:t>
            </a:r>
            <a:r>
              <a:rPr lang="en-US" sz="1400" b="1" dirty="0" smtClean="0">
                <a:solidFill>
                  <a:srgbClr val="FF0000"/>
                </a:solidFill>
                <a:latin typeface="Times New Roman" panose="02020603050405020304" pitchFamily="18" charset="0"/>
                <a:cs typeface="Times New Roman" panose="02020603050405020304" pitchFamily="18" charset="0"/>
              </a:rPr>
              <a:t> годов</a:t>
            </a:r>
            <a:r>
              <a:rPr lang="ru-RU" sz="1400" dirty="0">
                <a:solidFill>
                  <a:srgbClr val="FF0000"/>
                </a:solidFill>
                <a:latin typeface="Times New Roman" panose="02020603050405020304" pitchFamily="18" charset="0"/>
                <a:cs typeface="Times New Roman" panose="02020603050405020304" pitchFamily="18" charset="0"/>
              </a:rPr>
              <a:t>, содержащие направления расходования </a:t>
            </a:r>
            <a:r>
              <a:rPr lang="ru-RU" sz="1400" dirty="0" smtClean="0">
                <a:solidFill>
                  <a:srgbClr val="FF0000"/>
                </a:solidFill>
                <a:latin typeface="Times New Roman" panose="02020603050405020304" pitchFamily="18" charset="0"/>
                <a:cs typeface="Times New Roman" panose="02020603050405020304" pitchFamily="18" charset="0"/>
              </a:rPr>
              <a:t>средств:</a:t>
            </a:r>
          </a:p>
          <a:p>
            <a:pPr algn="ctr">
              <a:defRPr/>
            </a:pPr>
            <a:endParaRPr lang="ru-RU" sz="1200" dirty="0" smtClean="0">
              <a:solidFill>
                <a:srgbClr val="FF0000"/>
              </a:solidFill>
              <a:latin typeface="Times New Roman" panose="02020603050405020304" pitchFamily="18" charset="0"/>
              <a:cs typeface="Times New Roman" panose="02020603050405020304" pitchFamily="18" charset="0"/>
            </a:endParaRPr>
          </a:p>
          <a:p>
            <a:pPr marL="171450" indent="-171450" algn="just">
              <a:buFont typeface="Wingdings" panose="05000000000000000000" pitchFamily="2" charset="2"/>
              <a:buChar char="ü"/>
              <a:defRPr/>
            </a:pPr>
            <a:r>
              <a:rPr lang="ru-RU" sz="1100" b="1" u="sng" dirty="0" smtClean="0">
                <a:solidFill>
                  <a:srgbClr val="002060"/>
                </a:solidFill>
                <a:latin typeface="Times New Roman" panose="02020603050405020304" pitchFamily="18" charset="0"/>
                <a:cs typeface="Times New Roman" panose="02020603050405020304" pitchFamily="18" charset="0"/>
              </a:rPr>
              <a:t>на </a:t>
            </a:r>
            <a:r>
              <a:rPr lang="ru-RU" sz="1100" b="1" u="sng" dirty="0">
                <a:solidFill>
                  <a:srgbClr val="002060"/>
                </a:solidFill>
                <a:latin typeface="Times New Roman" panose="02020603050405020304" pitchFamily="18" charset="0"/>
                <a:cs typeface="Times New Roman" panose="02020603050405020304" pitchFamily="18" charset="0"/>
              </a:rPr>
              <a:t>перечисление прибыли</a:t>
            </a:r>
            <a:r>
              <a:rPr lang="ru-RU" sz="1100" b="1" dirty="0">
                <a:solidFill>
                  <a:srgbClr val="002060"/>
                </a:solidFill>
                <a:latin typeface="Times New Roman" panose="02020603050405020304" pitchFamily="18" charset="0"/>
                <a:cs typeface="Times New Roman" panose="02020603050405020304" pitchFamily="18" charset="0"/>
              </a:rPr>
              <a:t> </a:t>
            </a:r>
            <a:r>
              <a:rPr lang="ru-RU" sz="1100" dirty="0" smtClean="0">
                <a:solidFill>
                  <a:schemeClr val="tx1"/>
                </a:solidFill>
                <a:latin typeface="Times New Roman" panose="02020603050405020304" pitchFamily="18" charset="0"/>
                <a:cs typeface="Times New Roman" panose="02020603050405020304" pitchFamily="18" charset="0"/>
              </a:rPr>
              <a:t>по  Г(М)К (контракту, договору), </a:t>
            </a:r>
            <a:r>
              <a:rPr lang="ru-RU" sz="1100" u="sng" dirty="0" smtClean="0">
                <a:solidFill>
                  <a:schemeClr val="tx1"/>
                </a:solidFill>
                <a:latin typeface="Times New Roman" panose="02020603050405020304" pitchFamily="18" charset="0"/>
                <a:cs typeface="Times New Roman" panose="02020603050405020304" pitchFamily="18" charset="0"/>
              </a:rPr>
              <a:t>размер которой его условиями не определен;</a:t>
            </a:r>
          </a:p>
          <a:p>
            <a:pPr marL="171450" indent="-171450" algn="just">
              <a:buFont typeface="Wingdings" panose="05000000000000000000" pitchFamily="2" charset="2"/>
              <a:buChar char="ü"/>
              <a:defRPr/>
            </a:pPr>
            <a:endParaRPr lang="ru-RU" sz="1100" u="sng" dirty="0" smtClean="0">
              <a:solidFill>
                <a:schemeClr val="tx1"/>
              </a:solidFill>
              <a:latin typeface="Times New Roman" panose="02020603050405020304" pitchFamily="18" charset="0"/>
              <a:cs typeface="Times New Roman" panose="02020603050405020304" pitchFamily="18" charset="0"/>
            </a:endParaRPr>
          </a:p>
          <a:p>
            <a:pPr marL="171450" indent="-171450" algn="just">
              <a:buFont typeface="Wingdings" panose="05000000000000000000" pitchFamily="2" charset="2"/>
              <a:buChar char="ü"/>
              <a:defRPr/>
            </a:pPr>
            <a:r>
              <a:rPr lang="ru-RU" sz="1100" b="1" dirty="0" smtClean="0">
                <a:solidFill>
                  <a:srgbClr val="002060"/>
                </a:solidFill>
                <a:latin typeface="Times New Roman" panose="02020603050405020304" pitchFamily="18" charset="0"/>
                <a:cs typeface="Times New Roman" panose="02020603050405020304" pitchFamily="18" charset="0"/>
              </a:rPr>
              <a:t>на </a:t>
            </a:r>
            <a:r>
              <a:rPr lang="ru-RU" sz="1100" b="1" dirty="0">
                <a:solidFill>
                  <a:srgbClr val="002060"/>
                </a:solidFill>
                <a:latin typeface="Times New Roman" panose="02020603050405020304" pitchFamily="18" charset="0"/>
                <a:cs typeface="Times New Roman" panose="02020603050405020304" pitchFamily="18" charset="0"/>
              </a:rPr>
              <a:t>перечисление накладных расходов в размере, превышающем 25 процентов </a:t>
            </a:r>
            <a:r>
              <a:rPr lang="ru-RU" sz="1100" dirty="0">
                <a:solidFill>
                  <a:srgbClr val="002060"/>
                </a:solidFill>
                <a:latin typeface="Times New Roman" panose="02020603050405020304" pitchFamily="18" charset="0"/>
                <a:cs typeface="Times New Roman" panose="02020603050405020304" pitchFamily="18" charset="0"/>
              </a:rPr>
              <a:t>от цены государственного (муниципального) контракта, контракта (договора</a:t>
            </a:r>
            <a:r>
              <a:rPr lang="ru-RU" sz="1100" dirty="0" smtClean="0">
                <a:solidFill>
                  <a:srgbClr val="002060"/>
                </a:solidFill>
                <a:latin typeface="Times New Roman" panose="02020603050405020304" pitchFamily="18" charset="0"/>
                <a:cs typeface="Times New Roman" panose="02020603050405020304" pitchFamily="18" charset="0"/>
              </a:rPr>
              <a:t>);</a:t>
            </a:r>
          </a:p>
          <a:p>
            <a:pPr marL="171450" indent="-171450" algn="just">
              <a:buFont typeface="Wingdings" panose="05000000000000000000" pitchFamily="2" charset="2"/>
              <a:buChar char="ü"/>
              <a:defRPr/>
            </a:pPr>
            <a:endParaRPr lang="ru-RU" sz="1100" dirty="0">
              <a:solidFill>
                <a:srgbClr val="002060"/>
              </a:solidFill>
              <a:latin typeface="Times New Roman" panose="02020603050405020304" pitchFamily="18" charset="0"/>
              <a:cs typeface="Times New Roman" panose="02020603050405020304" pitchFamily="18" charset="0"/>
            </a:endParaRPr>
          </a:p>
          <a:p>
            <a:pPr marL="171450" indent="-171450" algn="just">
              <a:buFont typeface="Wingdings" panose="05000000000000000000" pitchFamily="2" charset="2"/>
              <a:buChar char="ü"/>
              <a:defRPr/>
            </a:pPr>
            <a:r>
              <a:rPr lang="ru-RU" sz="1100" b="1" dirty="0">
                <a:solidFill>
                  <a:srgbClr val="002060"/>
                </a:solidFill>
                <a:latin typeface="Times New Roman" panose="02020603050405020304" pitchFamily="18" charset="0"/>
                <a:cs typeface="Times New Roman" panose="02020603050405020304" pitchFamily="18" charset="0"/>
              </a:rPr>
              <a:t>При расширенном казначейском </a:t>
            </a:r>
            <a:r>
              <a:rPr lang="ru-RU" sz="1100" b="1" dirty="0" smtClean="0">
                <a:solidFill>
                  <a:srgbClr val="002060"/>
                </a:solidFill>
                <a:latin typeface="Times New Roman" panose="02020603050405020304" pitchFamily="18" charset="0"/>
                <a:cs typeface="Times New Roman" panose="02020603050405020304" pitchFamily="18" charset="0"/>
              </a:rPr>
              <a:t>сопровождении</a:t>
            </a:r>
          </a:p>
          <a:p>
            <a:pPr algn="just">
              <a:defRPr/>
            </a:pPr>
            <a:endParaRPr lang="ru-RU" sz="1100" dirty="0">
              <a:solidFill>
                <a:srgbClr val="002060"/>
              </a:solidFill>
              <a:latin typeface="Times New Roman" panose="02020603050405020304" pitchFamily="18" charset="0"/>
              <a:cs typeface="Times New Roman" panose="02020603050405020304" pitchFamily="18" charset="0"/>
            </a:endParaRPr>
          </a:p>
          <a:p>
            <a:pPr marL="171450" indent="-171450" algn="just">
              <a:buFont typeface="Wingdings" panose="05000000000000000000" pitchFamily="2" charset="2"/>
              <a:buChar char="ü"/>
              <a:defRPr/>
            </a:pPr>
            <a:r>
              <a:rPr lang="ru-RU" sz="1100" dirty="0" smtClean="0">
                <a:solidFill>
                  <a:srgbClr val="002060"/>
                </a:solidFill>
                <a:latin typeface="Times New Roman" panose="02020603050405020304" pitchFamily="18" charset="0"/>
                <a:cs typeface="Times New Roman" panose="02020603050405020304" pitchFamily="18" charset="0"/>
              </a:rPr>
              <a:t>По документу, обосновывающему обязательство, содержащему сведения, составляющие государственную и иную охраняемую тайну, или содержащему сведения ограниченного доступа, не содержащие сведения, составляющие гос. тайну</a:t>
            </a:r>
          </a:p>
          <a:p>
            <a:pPr marL="171450" indent="-171450" algn="just">
              <a:buFont typeface="Wingdings" panose="05000000000000000000" pitchFamily="2" charset="2"/>
              <a:buChar char="ü"/>
              <a:defRPr/>
            </a:pPr>
            <a:endParaRPr lang="ru-RU" sz="1200" dirty="0">
              <a:solidFill>
                <a:srgbClr val="002060"/>
              </a:solidFill>
              <a:latin typeface="Times New Roman" panose="02020603050405020304" pitchFamily="18" charset="0"/>
              <a:cs typeface="Times New Roman" panose="02020603050405020304" pitchFamily="18" charset="0"/>
            </a:endParaRPr>
          </a:p>
          <a:p>
            <a:pPr marL="171450" indent="-171450" algn="just">
              <a:buFont typeface="Wingdings" panose="05000000000000000000" pitchFamily="2" charset="2"/>
              <a:buChar char="ü"/>
              <a:defRPr/>
            </a:pPr>
            <a:endParaRPr lang="ru-RU" sz="1200" dirty="0">
              <a:solidFill>
                <a:srgbClr val="002060"/>
              </a:solidFill>
              <a:latin typeface="Times New Roman" panose="02020603050405020304" pitchFamily="18" charset="0"/>
              <a:cs typeface="Times New Roman" panose="02020603050405020304" pitchFamily="18" charset="0"/>
            </a:endParaRPr>
          </a:p>
          <a:p>
            <a:pPr marL="171450" indent="-171450" algn="just">
              <a:buFont typeface="Wingdings" panose="05000000000000000000" pitchFamily="2" charset="2"/>
              <a:buChar char="ü"/>
              <a:defRPr/>
            </a:pPr>
            <a:endParaRPr lang="ru-RU" sz="1200" dirty="0">
              <a:solidFill>
                <a:srgbClr val="002060"/>
              </a:solidFill>
              <a:latin typeface="Times New Roman" panose="02020603050405020304" pitchFamily="18" charset="0"/>
              <a:cs typeface="Times New Roman" panose="02020603050405020304" pitchFamily="18" charset="0"/>
              <a:hlinkClick r:id="rId4"/>
            </a:endParaRPr>
          </a:p>
          <a:p>
            <a:pPr marL="171450" indent="-171450">
              <a:buFont typeface="Wingdings" panose="05000000000000000000" pitchFamily="2" charset="2"/>
              <a:buChar char="ü"/>
              <a:defRPr/>
            </a:pPr>
            <a:endParaRPr lang="ru-RU" sz="1200" u="sng" dirty="0" smtClean="0">
              <a:solidFill>
                <a:schemeClr val="tx1"/>
              </a:solidFill>
              <a:latin typeface="Times New Roman" panose="02020603050405020304" pitchFamily="18" charset="0"/>
              <a:cs typeface="Times New Roman" panose="02020603050405020304" pitchFamily="18" charset="0"/>
            </a:endParaRPr>
          </a:p>
          <a:p>
            <a:pPr>
              <a:defRPr/>
            </a:pPr>
            <a:endParaRPr lang="ru-RU" sz="1200" b="1" i="1" u="sng" dirty="0">
              <a:solidFill>
                <a:schemeClr val="tx1"/>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516171773"/>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TextBox 24"/>
          <p:cNvSpPr txBox="1"/>
          <p:nvPr/>
        </p:nvSpPr>
        <p:spPr>
          <a:xfrm>
            <a:off x="5652120" y="4745912"/>
            <a:ext cx="3466640" cy="379409"/>
          </a:xfrm>
          <a:prstGeom prst="rect">
            <a:avLst/>
          </a:prstGeom>
          <a:noFill/>
        </p:spPr>
        <p:txBody>
          <a:bodyPr wrap="square" lIns="162379" tIns="81190" rIns="162379" bIns="81190" rtlCol="0">
            <a:spAutoFit/>
          </a:bodyPr>
          <a:lstStyle/>
          <a:p>
            <a:pPr algn="r"/>
            <a:r>
              <a:rPr lang="ru-RU" sz="1400" dirty="0">
                <a:solidFill>
                  <a:schemeClr val="bg1">
                    <a:lumMod val="65000"/>
                  </a:schemeClr>
                </a:solidFill>
              </a:rPr>
              <a:t>г. Астрахань, 2026 </a:t>
            </a:r>
            <a:r>
              <a:rPr lang="ru-RU" sz="1400" dirty="0" smtClean="0">
                <a:solidFill>
                  <a:schemeClr val="bg1">
                    <a:lumMod val="65000"/>
                  </a:schemeClr>
                </a:solidFill>
              </a:rPr>
              <a:t>год</a:t>
            </a:r>
            <a:endParaRPr lang="ru-RU" sz="1400" b="1" dirty="0"/>
          </a:p>
        </p:txBody>
      </p:sp>
      <p:sp>
        <p:nvSpPr>
          <p:cNvPr id="31" name="object 2"/>
          <p:cNvSpPr/>
          <p:nvPr/>
        </p:nvSpPr>
        <p:spPr>
          <a:xfrm flipV="1">
            <a:off x="0" y="397590"/>
            <a:ext cx="9144000" cy="280834"/>
          </a:xfrm>
          <a:custGeom>
            <a:avLst/>
            <a:gdLst/>
            <a:ahLst/>
            <a:cxnLst/>
            <a:rect l="l" t="t" r="r" b="b"/>
            <a:pathLst>
              <a:path w="4416425">
                <a:moveTo>
                  <a:pt x="0" y="0"/>
                </a:moveTo>
                <a:lnTo>
                  <a:pt x="4415994" y="0"/>
                </a:lnTo>
              </a:path>
            </a:pathLst>
          </a:custGeom>
          <a:ln w="12700">
            <a:solidFill>
              <a:schemeClr val="bg1">
                <a:lumMod val="85000"/>
              </a:schemeClr>
            </a:solidFill>
          </a:ln>
        </p:spPr>
        <p:txBody>
          <a:bodyPr wrap="square" lIns="0" tIns="0" rIns="0" bIns="0" rtlCol="0"/>
          <a:lstStyle/>
          <a:p>
            <a:endParaRPr/>
          </a:p>
        </p:txBody>
      </p:sp>
      <p:pic>
        <p:nvPicPr>
          <p:cNvPr id="20" name="Рисунок 1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21552" y="68666"/>
            <a:ext cx="1458106" cy="570497"/>
          </a:xfrm>
          <a:prstGeom prst="rect">
            <a:avLst/>
          </a:prstGeom>
        </p:spPr>
      </p:pic>
      <p:sp>
        <p:nvSpPr>
          <p:cNvPr id="23" name="Прямоугольник 22"/>
          <p:cNvSpPr/>
          <p:nvPr/>
        </p:nvSpPr>
        <p:spPr>
          <a:xfrm>
            <a:off x="1541179" y="-400"/>
            <a:ext cx="7510729" cy="1052539"/>
          </a:xfrm>
          <a:prstGeom prst="rect">
            <a:avLst/>
          </a:prstGeom>
          <a:noFill/>
        </p:spPr>
        <p:txBody>
          <a:bodyPr wrap="square" lIns="127954" tIns="63980" rIns="127954" bIns="63980">
            <a:spAutoFit/>
          </a:bodyPr>
          <a:lstStyle/>
          <a:p>
            <a:pPr algn="ctr"/>
            <a:r>
              <a:rPr lang="ru-RU" sz="2000" b="1" dirty="0">
                <a:solidFill>
                  <a:srgbClr val="0000FF"/>
                </a:solidFill>
                <a:latin typeface="Times New Roman" pitchFamily="18" charset="0"/>
                <a:ea typeface="Calibri" pitchFamily="34" charset="0"/>
                <a:cs typeface="Times New Roman" pitchFamily="18" charset="0"/>
              </a:rPr>
              <a:t>Санкционирование операций со средствами участников казначейского сопровождения </a:t>
            </a:r>
          </a:p>
          <a:p>
            <a:pPr lvl="0" algn="ctr"/>
            <a:r>
              <a:rPr lang="ru-RU" sz="2000" b="1" dirty="0" smtClean="0">
                <a:solidFill>
                  <a:schemeClr val="tx2"/>
                </a:solidFill>
                <a:latin typeface="Times New Roman" pitchFamily="18" charset="0"/>
                <a:ea typeface="Calibri" pitchFamily="34" charset="0"/>
                <a:cs typeface="Times New Roman" pitchFamily="18" charset="0"/>
              </a:rPr>
              <a:t> </a:t>
            </a:r>
            <a:endParaRPr lang="ru-RU" sz="2000" b="1" dirty="0">
              <a:solidFill>
                <a:schemeClr val="tx2"/>
              </a:solidFill>
              <a:latin typeface="Times New Roman" pitchFamily="18" charset="0"/>
              <a:ea typeface="Calibri" pitchFamily="34" charset="0"/>
              <a:cs typeface="Times New Roman" pitchFamily="18" charset="0"/>
            </a:endParaRPr>
          </a:p>
        </p:txBody>
      </p:sp>
      <p:sp>
        <p:nvSpPr>
          <p:cNvPr id="10" name="Прямоугольник 9"/>
          <p:cNvSpPr/>
          <p:nvPr/>
        </p:nvSpPr>
        <p:spPr>
          <a:xfrm>
            <a:off x="762000" y="16772"/>
            <a:ext cx="917658" cy="6223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sz="500" dirty="0" smtClean="0">
                <a:solidFill>
                  <a:schemeClr val="accent1">
                    <a:lumMod val="75000"/>
                  </a:schemeClr>
                </a:solidFill>
              </a:rPr>
              <a:t>УПРАВЛЕНИЕ ФЕДЕРАЛЬНОГО КАЗНАЧЕЙСТВА                      ПО АСТРАХАНСКОЙ ОБЛАСТИ</a:t>
            </a:r>
            <a:endParaRPr lang="ru-RU" sz="500" dirty="0">
              <a:solidFill>
                <a:schemeClr val="accent1">
                  <a:lumMod val="75000"/>
                </a:schemeClr>
              </a:solidFill>
            </a:endParaRPr>
          </a:p>
        </p:txBody>
      </p:sp>
      <p:sp>
        <p:nvSpPr>
          <p:cNvPr id="7" name="Стрелка вправо с вырезом 6"/>
          <p:cNvSpPr/>
          <p:nvPr/>
        </p:nvSpPr>
        <p:spPr>
          <a:xfrm rot="20227092">
            <a:off x="4110109" y="2286890"/>
            <a:ext cx="1008112" cy="140642"/>
          </a:xfrm>
          <a:prstGeom prst="notched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sp>
        <p:nvSpPr>
          <p:cNvPr id="8" name="Блок-схема: альтернативный процесс 7"/>
          <p:cNvSpPr/>
          <p:nvPr/>
        </p:nvSpPr>
        <p:spPr>
          <a:xfrm>
            <a:off x="5250948" y="1275606"/>
            <a:ext cx="3785548" cy="1233666"/>
          </a:xfrm>
          <a:prstGeom prst="flowChartAlternateProcess">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15000"/>
              </a:lnSpc>
            </a:pPr>
            <a:r>
              <a:rPr lang="ru-RU" sz="1900" b="1" dirty="0">
                <a:solidFill>
                  <a:srgbClr val="002060"/>
                </a:solidFill>
                <a:latin typeface="Times New Roman" panose="02020603050405020304" pitchFamily="18" charset="0"/>
                <a:cs typeface="Times New Roman" panose="02020603050405020304" pitchFamily="18" charset="0"/>
              </a:rPr>
              <a:t>Включено в условия </a:t>
            </a:r>
            <a:r>
              <a:rPr lang="ru-RU" sz="1900" dirty="0">
                <a:solidFill>
                  <a:srgbClr val="002060"/>
                </a:solidFill>
                <a:latin typeface="Times New Roman" panose="02020603050405020304" pitchFamily="18" charset="0"/>
                <a:cs typeface="Times New Roman" panose="02020603050405020304" pitchFamily="18" charset="0"/>
              </a:rPr>
              <a:t>государственного контракта, контракта, договора, соглашения</a:t>
            </a:r>
          </a:p>
        </p:txBody>
      </p:sp>
      <p:sp>
        <p:nvSpPr>
          <p:cNvPr id="9" name="Прямоугольник 8"/>
          <p:cNvSpPr/>
          <p:nvPr/>
        </p:nvSpPr>
        <p:spPr>
          <a:xfrm>
            <a:off x="3876652" y="730900"/>
            <a:ext cx="1637928" cy="369332"/>
          </a:xfrm>
          <a:prstGeom prst="rect">
            <a:avLst/>
          </a:prstGeom>
        </p:spPr>
        <p:txBody>
          <a:bodyPr wrap="square">
            <a:spAutoFit/>
          </a:bodyPr>
          <a:lstStyle/>
          <a:p>
            <a:pPr algn="ctr"/>
            <a:r>
              <a:rPr lang="ru-RU" b="1" dirty="0" smtClean="0">
                <a:latin typeface="Times New Roman" panose="02020603050405020304" pitchFamily="18" charset="0"/>
                <a:cs typeface="Times New Roman" panose="02020603050405020304" pitchFamily="18" charset="0"/>
              </a:rPr>
              <a:t>ВАРИАНТЫ</a:t>
            </a:r>
            <a:endParaRPr lang="ru-RU" b="1" dirty="0">
              <a:latin typeface="Times New Roman" panose="02020603050405020304" pitchFamily="18" charset="0"/>
              <a:cs typeface="Times New Roman" panose="02020603050405020304" pitchFamily="18" charset="0"/>
            </a:endParaRPr>
          </a:p>
        </p:txBody>
      </p:sp>
      <p:sp>
        <p:nvSpPr>
          <p:cNvPr id="11" name="Скругленный прямоугольник 10"/>
          <p:cNvSpPr/>
          <p:nvPr/>
        </p:nvSpPr>
        <p:spPr>
          <a:xfrm>
            <a:off x="439914" y="1347614"/>
            <a:ext cx="3436738" cy="3096343"/>
          </a:xfrm>
          <a:prstGeom prst="roundRect">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lIns="65306" tIns="32653" rIns="65306" bIns="32653" rtlCol="0" anchor="ctr"/>
          <a:lstStyle/>
          <a:p>
            <a:pPr algn="ctr">
              <a:defRPr/>
            </a:pPr>
            <a:r>
              <a:rPr lang="ru-RU" sz="2000" b="1" dirty="0">
                <a:solidFill>
                  <a:schemeClr val="dk1"/>
                </a:solidFill>
                <a:latin typeface="Times New Roman" panose="02020603050405020304" pitchFamily="18" charset="0"/>
                <a:cs typeface="Times New Roman" panose="02020603050405020304" pitchFamily="18" charset="0"/>
              </a:rPr>
              <a:t>Разрешение </a:t>
            </a:r>
            <a:r>
              <a:rPr lang="ru-RU" sz="2000" b="1" dirty="0" smtClean="0">
                <a:solidFill>
                  <a:schemeClr val="dk1"/>
                </a:solidFill>
                <a:latin typeface="Times New Roman" panose="02020603050405020304" pitchFamily="18" charset="0"/>
                <a:cs typeface="Times New Roman" panose="02020603050405020304" pitchFamily="18" charset="0"/>
              </a:rPr>
              <a:t>государственного заказчика, </a:t>
            </a:r>
            <a:r>
              <a:rPr lang="ru-RU" sz="2000" b="1" dirty="0">
                <a:solidFill>
                  <a:schemeClr val="dk1"/>
                </a:solidFill>
                <a:latin typeface="Times New Roman" panose="02020603050405020304" pitchFamily="18" charset="0"/>
                <a:cs typeface="Times New Roman" panose="02020603050405020304" pitchFamily="18" charset="0"/>
              </a:rPr>
              <a:t>получателя бюджетных средств, </a:t>
            </a:r>
            <a:r>
              <a:rPr lang="ru-RU" sz="2000" b="1" dirty="0" smtClean="0">
                <a:solidFill>
                  <a:schemeClr val="dk1"/>
                </a:solidFill>
                <a:latin typeface="Times New Roman" panose="02020603050405020304" pitchFamily="18" charset="0"/>
                <a:cs typeface="Times New Roman" panose="02020603050405020304" pitchFamily="18" charset="0"/>
              </a:rPr>
              <a:t>заказчика </a:t>
            </a:r>
            <a:r>
              <a:rPr lang="ru-RU" sz="2000" b="1" dirty="0">
                <a:solidFill>
                  <a:schemeClr val="dk1"/>
                </a:solidFill>
                <a:latin typeface="Times New Roman" panose="02020603050405020304" pitchFamily="18" charset="0"/>
                <a:cs typeface="Times New Roman" panose="02020603050405020304" pitchFamily="18" charset="0"/>
              </a:rPr>
              <a:t>на </a:t>
            </a:r>
            <a:r>
              <a:rPr lang="ru-RU" sz="2000" b="1" dirty="0" smtClean="0">
                <a:solidFill>
                  <a:schemeClr val="dk1"/>
                </a:solidFill>
                <a:latin typeface="Times New Roman" panose="02020603050405020304" pitchFamily="18" charset="0"/>
                <a:cs typeface="Times New Roman" panose="02020603050405020304" pitchFamily="18" charset="0"/>
              </a:rPr>
              <a:t>утверждение Сведений</a:t>
            </a:r>
          </a:p>
          <a:p>
            <a:pPr algn="ctr">
              <a:defRPr/>
            </a:pPr>
            <a:endParaRPr lang="ru-RU" sz="2000" b="1" i="1" dirty="0">
              <a:solidFill>
                <a:schemeClr val="tx1"/>
              </a:solidFill>
              <a:latin typeface="Times New Roman" panose="02020603050405020304" pitchFamily="18" charset="0"/>
              <a:cs typeface="Times New Roman" panose="02020603050405020304" pitchFamily="18" charset="0"/>
            </a:endParaRPr>
          </a:p>
        </p:txBody>
      </p:sp>
      <p:sp>
        <p:nvSpPr>
          <p:cNvPr id="12" name="Стрелка вправо с вырезом 11"/>
          <p:cNvSpPr/>
          <p:nvPr/>
        </p:nvSpPr>
        <p:spPr>
          <a:xfrm rot="1166225">
            <a:off x="4100104" y="3301181"/>
            <a:ext cx="1008112" cy="140642"/>
          </a:xfrm>
          <a:prstGeom prst="notched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sp>
        <p:nvSpPr>
          <p:cNvPr id="14" name="Блок-схема: альтернативный процесс 13"/>
          <p:cNvSpPr/>
          <p:nvPr/>
        </p:nvSpPr>
        <p:spPr>
          <a:xfrm>
            <a:off x="5232398" y="3060232"/>
            <a:ext cx="3754672" cy="1296144"/>
          </a:xfrm>
          <a:prstGeom prst="flowChartAlternateProcess">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15000"/>
              </a:lnSpc>
            </a:pPr>
            <a:r>
              <a:rPr lang="ru-RU" b="1" dirty="0">
                <a:solidFill>
                  <a:srgbClr val="002060"/>
                </a:solidFill>
                <a:latin typeface="Times New Roman" panose="02020603050405020304" pitchFamily="18" charset="0"/>
                <a:cs typeface="Times New Roman" panose="02020603050405020304" pitchFamily="18" charset="0"/>
              </a:rPr>
              <a:t>Оформлено в электронном виде </a:t>
            </a:r>
            <a:r>
              <a:rPr lang="ru-RU" dirty="0">
                <a:solidFill>
                  <a:srgbClr val="002060"/>
                </a:solidFill>
                <a:latin typeface="Times New Roman" panose="02020603050405020304" pitchFamily="18" charset="0"/>
                <a:cs typeface="Times New Roman" panose="02020603050405020304" pitchFamily="18" charset="0"/>
              </a:rPr>
              <a:t>с использованием </a:t>
            </a:r>
            <a:endParaRPr lang="ru-RU" dirty="0" smtClean="0">
              <a:solidFill>
                <a:srgbClr val="002060"/>
              </a:solidFill>
              <a:latin typeface="Times New Roman" panose="02020603050405020304" pitchFamily="18" charset="0"/>
              <a:cs typeface="Times New Roman" panose="02020603050405020304" pitchFamily="18" charset="0"/>
            </a:endParaRPr>
          </a:p>
          <a:p>
            <a:pPr algn="ctr">
              <a:lnSpc>
                <a:spcPct val="115000"/>
              </a:lnSpc>
            </a:pPr>
            <a:r>
              <a:rPr lang="ru-RU" dirty="0" smtClean="0">
                <a:solidFill>
                  <a:srgbClr val="002060"/>
                </a:solidFill>
                <a:latin typeface="Times New Roman" panose="02020603050405020304" pitchFamily="18" charset="0"/>
                <a:cs typeface="Times New Roman" panose="02020603050405020304" pitchFamily="18" charset="0"/>
              </a:rPr>
              <a:t>ПУР </a:t>
            </a:r>
            <a:r>
              <a:rPr lang="ru-RU" dirty="0">
                <a:solidFill>
                  <a:srgbClr val="002060"/>
                </a:solidFill>
                <a:latin typeface="Times New Roman" panose="02020603050405020304" pitchFamily="18" charset="0"/>
                <a:cs typeface="Times New Roman" panose="02020603050405020304" pitchFamily="18" charset="0"/>
              </a:rPr>
              <a:t>КС </a:t>
            </a:r>
            <a:r>
              <a:rPr lang="ru-RU" dirty="0" smtClean="0">
                <a:solidFill>
                  <a:srgbClr val="002060"/>
                </a:solidFill>
                <a:latin typeface="Times New Roman" panose="02020603050405020304" pitchFamily="18" charset="0"/>
                <a:cs typeface="Times New Roman" panose="02020603050405020304" pitchFamily="18" charset="0"/>
              </a:rPr>
              <a:t>ЭБ</a:t>
            </a:r>
            <a:endParaRPr lang="ru-RU" b="1" u="sng" dirty="0">
              <a:solidFill>
                <a:srgbClr val="00206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878957065"/>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object 8"/>
          <p:cNvSpPr/>
          <p:nvPr/>
        </p:nvSpPr>
        <p:spPr>
          <a:xfrm>
            <a:off x="12775" y="4827190"/>
            <a:ext cx="9122852" cy="0"/>
          </a:xfrm>
          <a:custGeom>
            <a:avLst/>
            <a:gdLst/>
            <a:ahLst/>
            <a:cxnLst/>
            <a:rect l="l" t="t" r="r" b="b"/>
            <a:pathLst>
              <a:path w="5752465">
                <a:moveTo>
                  <a:pt x="0" y="0"/>
                </a:moveTo>
                <a:lnTo>
                  <a:pt x="5751940" y="0"/>
                </a:lnTo>
              </a:path>
            </a:pathLst>
          </a:custGeom>
          <a:ln w="9525">
            <a:solidFill>
              <a:srgbClr val="003B59"/>
            </a:solidFill>
          </a:ln>
        </p:spPr>
        <p:txBody>
          <a:bodyPr wrap="square" lIns="0" tIns="0" rIns="0" bIns="0" rtlCol="0"/>
          <a:lstStyle/>
          <a:p>
            <a:endParaRPr/>
          </a:p>
        </p:txBody>
      </p:sp>
      <p:sp>
        <p:nvSpPr>
          <p:cNvPr id="9" name="object 9"/>
          <p:cNvSpPr/>
          <p:nvPr/>
        </p:nvSpPr>
        <p:spPr>
          <a:xfrm>
            <a:off x="7189245" y="339502"/>
            <a:ext cx="1967349" cy="4363171"/>
          </a:xfrm>
          <a:prstGeom prst="rect">
            <a:avLst/>
          </a:prstGeom>
          <a:blipFill>
            <a:blip r:embed="rId2" cstate="print"/>
            <a:stretch>
              <a:fillRect/>
            </a:stretch>
          </a:blipFill>
        </p:spPr>
        <p:txBody>
          <a:bodyPr wrap="square" lIns="0" tIns="0" rIns="0" bIns="0" rtlCol="0"/>
          <a:lstStyle/>
          <a:p>
            <a:endParaRPr/>
          </a:p>
        </p:txBody>
      </p:sp>
      <p:sp>
        <p:nvSpPr>
          <p:cNvPr id="12" name="TextBox 11"/>
          <p:cNvSpPr txBox="1"/>
          <p:nvPr/>
        </p:nvSpPr>
        <p:spPr>
          <a:xfrm>
            <a:off x="5547870" y="4764091"/>
            <a:ext cx="3625374" cy="379409"/>
          </a:xfrm>
          <a:prstGeom prst="rect">
            <a:avLst/>
          </a:prstGeom>
          <a:noFill/>
        </p:spPr>
        <p:txBody>
          <a:bodyPr wrap="square" lIns="162379" tIns="81190" rIns="162379" bIns="81190" rtlCol="0">
            <a:spAutoFit/>
          </a:bodyPr>
          <a:lstStyle/>
          <a:p>
            <a:pPr algn="r"/>
            <a:r>
              <a:rPr lang="ru-RU" sz="1400" dirty="0">
                <a:solidFill>
                  <a:schemeClr val="bg1">
                    <a:lumMod val="65000"/>
                  </a:schemeClr>
                </a:solidFill>
              </a:rPr>
              <a:t> г. </a:t>
            </a:r>
            <a:r>
              <a:rPr lang="ru-RU" sz="1400" dirty="0" smtClean="0">
                <a:solidFill>
                  <a:schemeClr val="bg1">
                    <a:lumMod val="65000"/>
                  </a:schemeClr>
                </a:solidFill>
              </a:rPr>
              <a:t>Астрахань, 2026 </a:t>
            </a:r>
            <a:r>
              <a:rPr lang="ru-RU" sz="1400" dirty="0">
                <a:solidFill>
                  <a:schemeClr val="bg1">
                    <a:lumMod val="65000"/>
                  </a:schemeClr>
                </a:solidFill>
              </a:rPr>
              <a:t>год</a:t>
            </a:r>
          </a:p>
        </p:txBody>
      </p:sp>
      <p:sp>
        <p:nvSpPr>
          <p:cNvPr id="14" name="object 2"/>
          <p:cNvSpPr/>
          <p:nvPr/>
        </p:nvSpPr>
        <p:spPr>
          <a:xfrm flipV="1">
            <a:off x="1" y="397590"/>
            <a:ext cx="7004022" cy="280834"/>
          </a:xfrm>
          <a:custGeom>
            <a:avLst/>
            <a:gdLst/>
            <a:ahLst/>
            <a:cxnLst/>
            <a:rect l="l" t="t" r="r" b="b"/>
            <a:pathLst>
              <a:path w="4416425">
                <a:moveTo>
                  <a:pt x="0" y="0"/>
                </a:moveTo>
                <a:lnTo>
                  <a:pt x="4415994" y="0"/>
                </a:lnTo>
              </a:path>
            </a:pathLst>
          </a:custGeom>
          <a:ln w="12700">
            <a:solidFill>
              <a:schemeClr val="bg1">
                <a:lumMod val="85000"/>
              </a:schemeClr>
            </a:solidFill>
          </a:ln>
        </p:spPr>
        <p:txBody>
          <a:bodyPr wrap="square" lIns="0" tIns="0" rIns="0" bIns="0" rtlCol="0"/>
          <a:lstStyle/>
          <a:p>
            <a:endParaRPr/>
          </a:p>
        </p:txBody>
      </p:sp>
      <p:pic>
        <p:nvPicPr>
          <p:cNvPr id="2" name="Рисунок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18294" y="68667"/>
            <a:ext cx="1458106" cy="570497"/>
          </a:xfrm>
          <a:prstGeom prst="rect">
            <a:avLst/>
          </a:prstGeom>
        </p:spPr>
      </p:pic>
      <p:sp>
        <p:nvSpPr>
          <p:cNvPr id="15" name="Прямоугольник 14"/>
          <p:cNvSpPr/>
          <p:nvPr/>
        </p:nvSpPr>
        <p:spPr>
          <a:xfrm>
            <a:off x="762000" y="16773"/>
            <a:ext cx="914400" cy="6223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sz="500" dirty="0" smtClean="0">
                <a:solidFill>
                  <a:schemeClr val="accent1">
                    <a:lumMod val="75000"/>
                  </a:schemeClr>
                </a:solidFill>
              </a:rPr>
              <a:t>УПРАВЛЕНИЕ ФЕДЕРАЛЬНОГО КАЗНАЧЕЙСТВА                      ПО АСТРАХАНСКОЙ ОБЛАСТИ</a:t>
            </a:r>
            <a:endParaRPr lang="ru-RU" sz="500" dirty="0">
              <a:solidFill>
                <a:schemeClr val="accent1">
                  <a:lumMod val="75000"/>
                </a:schemeClr>
              </a:solidFill>
            </a:endParaRPr>
          </a:p>
        </p:txBody>
      </p:sp>
      <p:sp>
        <p:nvSpPr>
          <p:cNvPr id="4" name="Прямоугольник 3"/>
          <p:cNvSpPr/>
          <p:nvPr/>
        </p:nvSpPr>
        <p:spPr>
          <a:xfrm>
            <a:off x="762000" y="68667"/>
            <a:ext cx="8346504" cy="492443"/>
          </a:xfrm>
          <a:prstGeom prst="rect">
            <a:avLst/>
          </a:prstGeom>
        </p:spPr>
        <p:txBody>
          <a:bodyPr wrap="square">
            <a:spAutoFit/>
          </a:bodyPr>
          <a:lstStyle/>
          <a:p>
            <a:pPr algn="ctr"/>
            <a:r>
              <a:rPr lang="ru-RU" sz="1300" b="1" dirty="0">
                <a:solidFill>
                  <a:srgbClr val="0000FF"/>
                </a:solidFill>
                <a:latin typeface="Times New Roman" panose="02020603050405020304" pitchFamily="18" charset="0"/>
                <a:cs typeface="Times New Roman" panose="02020603050405020304" pitchFamily="18" charset="0"/>
              </a:rPr>
              <a:t>Федеральный закон от 28 декабря 2025 г. № </a:t>
            </a:r>
            <a:r>
              <a:rPr lang="ru-RU" sz="1300" b="1" dirty="0" smtClean="0">
                <a:solidFill>
                  <a:srgbClr val="0000FF"/>
                </a:solidFill>
                <a:latin typeface="Times New Roman" panose="02020603050405020304" pitchFamily="18" charset="0"/>
                <a:cs typeface="Times New Roman" panose="02020603050405020304" pitchFamily="18" charset="0"/>
              </a:rPr>
              <a:t>506-ФЗ </a:t>
            </a:r>
          </a:p>
          <a:p>
            <a:pPr algn="ctr"/>
            <a:r>
              <a:rPr lang="ru-RU" sz="1300" b="1" dirty="0" smtClean="0">
                <a:solidFill>
                  <a:srgbClr val="0000FF"/>
                </a:solidFill>
                <a:latin typeface="Times New Roman" panose="02020603050405020304" pitchFamily="18" charset="0"/>
                <a:cs typeface="Times New Roman" panose="02020603050405020304" pitchFamily="18" charset="0"/>
              </a:rPr>
              <a:t>      «О </a:t>
            </a:r>
            <a:r>
              <a:rPr lang="ru-RU" sz="1300" b="1" dirty="0">
                <a:solidFill>
                  <a:srgbClr val="0000FF"/>
                </a:solidFill>
                <a:latin typeface="Times New Roman" panose="02020603050405020304" pitchFamily="18" charset="0"/>
                <a:cs typeface="Times New Roman" panose="02020603050405020304" pitchFamily="18" charset="0"/>
              </a:rPr>
              <a:t>внесении </a:t>
            </a:r>
            <a:r>
              <a:rPr lang="ru-RU" sz="1300" b="1" dirty="0" smtClean="0">
                <a:solidFill>
                  <a:srgbClr val="0000FF"/>
                </a:solidFill>
                <a:latin typeface="Times New Roman" panose="02020603050405020304" pitchFamily="18" charset="0"/>
                <a:cs typeface="Times New Roman" panose="02020603050405020304" pitchFamily="18" charset="0"/>
              </a:rPr>
              <a:t>изменений в </a:t>
            </a:r>
            <a:r>
              <a:rPr lang="ru-RU" sz="1300" b="1" dirty="0">
                <a:solidFill>
                  <a:srgbClr val="0000FF"/>
                </a:solidFill>
                <a:latin typeface="Times New Roman" panose="02020603050405020304" pitchFamily="18" charset="0"/>
                <a:cs typeface="Times New Roman" panose="02020603050405020304" pitchFamily="18" charset="0"/>
              </a:rPr>
              <a:t>Кодекс Российской Федерации об </a:t>
            </a:r>
            <a:r>
              <a:rPr lang="ru-RU" sz="1300" b="1" dirty="0" smtClean="0">
                <a:solidFill>
                  <a:srgbClr val="0000FF"/>
                </a:solidFill>
                <a:latin typeface="Times New Roman" panose="02020603050405020304" pitchFamily="18" charset="0"/>
                <a:cs typeface="Times New Roman" panose="02020603050405020304" pitchFamily="18" charset="0"/>
              </a:rPr>
              <a:t>административных правонарушениях</a:t>
            </a:r>
            <a:endParaRPr lang="ru-RU" sz="1300" b="1" dirty="0">
              <a:solidFill>
                <a:srgbClr val="0000FF"/>
              </a:solidFill>
              <a:latin typeface="Times New Roman" panose="02020603050405020304" pitchFamily="18" charset="0"/>
              <a:cs typeface="Times New Roman" panose="02020603050405020304" pitchFamily="18" charset="0"/>
            </a:endParaRPr>
          </a:p>
        </p:txBody>
      </p:sp>
      <p:sp>
        <p:nvSpPr>
          <p:cNvPr id="7" name="TextBox 6"/>
          <p:cNvSpPr txBox="1"/>
          <p:nvPr/>
        </p:nvSpPr>
        <p:spPr>
          <a:xfrm>
            <a:off x="26336" y="678424"/>
            <a:ext cx="9095729" cy="3375283"/>
          </a:xfrm>
          <a:prstGeom prst="rect">
            <a:avLst/>
          </a:prstGeom>
          <a:noFill/>
        </p:spPr>
        <p:txBody>
          <a:bodyPr wrap="square" rtlCol="0">
            <a:spAutoFit/>
          </a:bodyPr>
          <a:lstStyle/>
          <a:p>
            <a:pPr algn="ctr"/>
            <a:endParaRPr lang="ru-RU" sz="1400" b="1" dirty="0">
              <a:solidFill>
                <a:srgbClr val="FF0000"/>
              </a:solidFill>
              <a:latin typeface="Times New Roman" panose="02020603050405020304" pitchFamily="18" charset="0"/>
              <a:cs typeface="Times New Roman" panose="02020603050405020304" pitchFamily="18" charset="0"/>
            </a:endParaRPr>
          </a:p>
          <a:p>
            <a:pPr indent="450000" algn="just">
              <a:spcBef>
                <a:spcPts val="975"/>
              </a:spcBef>
              <a:spcAft>
                <a:spcPts val="975"/>
              </a:spcAft>
              <a:buFont typeface="+mj-lt"/>
              <a:buAutoNum type="arabicPeriod"/>
            </a:pPr>
            <a:r>
              <a:rPr lang="ru-RU" sz="1200" b="1" spc="-13" dirty="0">
                <a:solidFill>
                  <a:srgbClr val="FF0000"/>
                </a:solidFill>
                <a:latin typeface="Segoe UI Light" panose="020B0502040204020203" pitchFamily="34" charset="0"/>
                <a:cs typeface="Times New Roman" panose="02020603050405020304" pitchFamily="18" charset="0"/>
              </a:rPr>
              <a:t>Статья 15.37. «Несоблюдение требований о ведении раздельного учета результатов финансово-хозяйственной деятельности при исполнении государственного (муниципального) контракта, договора (соглашения), контракта (договора), средства для исполнения обязательств по которым подлежат казначейскому сопровождению»</a:t>
            </a:r>
          </a:p>
          <a:p>
            <a:pPr algn="just">
              <a:spcBef>
                <a:spcPts val="975"/>
              </a:spcBef>
              <a:spcAft>
                <a:spcPts val="975"/>
              </a:spcAft>
            </a:pPr>
            <a:r>
              <a:rPr lang="ru-RU" sz="1100" spc="-13" dirty="0">
                <a:latin typeface="Segoe UI Light" panose="020B0502040204020203" pitchFamily="34" charset="0"/>
                <a:cs typeface="Times New Roman" panose="02020603050405020304" pitchFamily="18" charset="0"/>
              </a:rPr>
              <a:t>штраф для должностных лиц составит от 10 тыс. до 50 тыс. руб., для ИП и организаций - от 1 до 5 процентов цены контракта (договора, соглашения), но не более 200 тыс. и 500 тыс. руб. соответственно.</a:t>
            </a:r>
          </a:p>
          <a:p>
            <a:pPr algn="just">
              <a:spcBef>
                <a:spcPts val="975"/>
              </a:spcBef>
              <a:spcAft>
                <a:spcPts val="975"/>
              </a:spcAft>
            </a:pPr>
            <a:endParaRPr lang="ru-RU" sz="1200" b="1" spc="-13" dirty="0">
              <a:latin typeface="Segoe UI Light" panose="020B0502040204020203" pitchFamily="34" charset="0"/>
              <a:cs typeface="Times New Roman" panose="02020603050405020304" pitchFamily="18" charset="0"/>
            </a:endParaRPr>
          </a:p>
          <a:p>
            <a:pPr algn="just">
              <a:spcBef>
                <a:spcPts val="975"/>
              </a:spcBef>
              <a:spcAft>
                <a:spcPts val="975"/>
              </a:spcAft>
            </a:pPr>
            <a:r>
              <a:rPr lang="ru-RU" sz="1200" b="1" spc="-13" dirty="0">
                <a:solidFill>
                  <a:srgbClr val="FF0000"/>
                </a:solidFill>
                <a:latin typeface="Segoe UI Light" panose="020B0502040204020203" pitchFamily="34" charset="0"/>
                <a:cs typeface="Times New Roman" panose="02020603050405020304" pitchFamily="18" charset="0"/>
              </a:rPr>
              <a:t>2. Статья 15.49. «Нарушение срока утверждения сведений об операциях со средствами, подлежащими казначейскому сопровождению»</a:t>
            </a:r>
          </a:p>
          <a:p>
            <a:pPr algn="just">
              <a:spcBef>
                <a:spcPts val="975"/>
              </a:spcBef>
              <a:spcAft>
                <a:spcPts val="975"/>
              </a:spcAft>
            </a:pPr>
            <a:r>
              <a:rPr lang="ru-RU" sz="1100" spc="-13" dirty="0">
                <a:latin typeface="Segoe UI Light" panose="020B0502040204020203" pitchFamily="34" charset="0"/>
                <a:cs typeface="Times New Roman" panose="02020603050405020304" pitchFamily="18" charset="0"/>
              </a:rPr>
              <a:t>штраф для должностных лиц - от 10 тыс. до 50 тыс. руб., для организаций - от 1 до 5 процентов цены контракта (договора, соглашения), но не более 200 тыс. руб.</a:t>
            </a:r>
          </a:p>
          <a:p>
            <a:pPr algn="ctr"/>
            <a:endParaRPr lang="ru-RU" sz="1200" dirty="0">
              <a:solidFill>
                <a:srgbClr val="125194"/>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989545258"/>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object 8"/>
          <p:cNvSpPr/>
          <p:nvPr/>
        </p:nvSpPr>
        <p:spPr>
          <a:xfrm>
            <a:off x="12775" y="4827190"/>
            <a:ext cx="9122852" cy="0"/>
          </a:xfrm>
          <a:custGeom>
            <a:avLst/>
            <a:gdLst/>
            <a:ahLst/>
            <a:cxnLst/>
            <a:rect l="l" t="t" r="r" b="b"/>
            <a:pathLst>
              <a:path w="5752465">
                <a:moveTo>
                  <a:pt x="0" y="0"/>
                </a:moveTo>
                <a:lnTo>
                  <a:pt x="5751940" y="0"/>
                </a:lnTo>
              </a:path>
            </a:pathLst>
          </a:custGeom>
          <a:ln w="9525">
            <a:solidFill>
              <a:srgbClr val="003B59"/>
            </a:solidFill>
          </a:ln>
        </p:spPr>
        <p:txBody>
          <a:bodyPr wrap="square" lIns="0" tIns="0" rIns="0" bIns="0" rtlCol="0"/>
          <a:lstStyle/>
          <a:p>
            <a:endParaRPr/>
          </a:p>
        </p:txBody>
      </p:sp>
      <p:sp>
        <p:nvSpPr>
          <p:cNvPr id="9" name="object 9"/>
          <p:cNvSpPr/>
          <p:nvPr/>
        </p:nvSpPr>
        <p:spPr>
          <a:xfrm>
            <a:off x="7189245" y="339502"/>
            <a:ext cx="1967349" cy="4363171"/>
          </a:xfrm>
          <a:prstGeom prst="rect">
            <a:avLst/>
          </a:prstGeom>
          <a:blipFill>
            <a:blip r:embed="rId3" cstate="print"/>
            <a:stretch>
              <a:fillRect/>
            </a:stretch>
          </a:blipFill>
        </p:spPr>
        <p:txBody>
          <a:bodyPr wrap="square" lIns="0" tIns="0" rIns="0" bIns="0" rtlCol="0"/>
          <a:lstStyle/>
          <a:p>
            <a:endParaRPr/>
          </a:p>
        </p:txBody>
      </p:sp>
      <p:sp>
        <p:nvSpPr>
          <p:cNvPr id="12" name="TextBox 11"/>
          <p:cNvSpPr txBox="1"/>
          <p:nvPr/>
        </p:nvSpPr>
        <p:spPr>
          <a:xfrm>
            <a:off x="5547870" y="4764091"/>
            <a:ext cx="3625374" cy="379409"/>
          </a:xfrm>
          <a:prstGeom prst="rect">
            <a:avLst/>
          </a:prstGeom>
          <a:noFill/>
        </p:spPr>
        <p:txBody>
          <a:bodyPr wrap="square" lIns="162379" tIns="81190" rIns="162379" bIns="81190" rtlCol="0">
            <a:spAutoFit/>
          </a:bodyPr>
          <a:lstStyle/>
          <a:p>
            <a:pPr algn="r"/>
            <a:r>
              <a:rPr lang="ru-RU" sz="1400" dirty="0">
                <a:solidFill>
                  <a:schemeClr val="bg1">
                    <a:lumMod val="65000"/>
                  </a:schemeClr>
                </a:solidFill>
              </a:rPr>
              <a:t> </a:t>
            </a:r>
            <a:r>
              <a:rPr lang="ru-RU" sz="1400" dirty="0" smtClean="0">
                <a:solidFill>
                  <a:schemeClr val="bg1">
                    <a:lumMod val="65000"/>
                  </a:schemeClr>
                </a:solidFill>
              </a:rPr>
              <a:t>г. Астрахань, 2026 </a:t>
            </a:r>
            <a:r>
              <a:rPr lang="ru-RU" sz="1400" dirty="0">
                <a:solidFill>
                  <a:schemeClr val="bg1">
                    <a:lumMod val="65000"/>
                  </a:schemeClr>
                </a:solidFill>
              </a:rPr>
              <a:t>год</a:t>
            </a:r>
          </a:p>
        </p:txBody>
      </p:sp>
      <p:sp>
        <p:nvSpPr>
          <p:cNvPr id="14" name="object 2"/>
          <p:cNvSpPr/>
          <p:nvPr/>
        </p:nvSpPr>
        <p:spPr>
          <a:xfrm flipV="1">
            <a:off x="1" y="397590"/>
            <a:ext cx="7004022" cy="280834"/>
          </a:xfrm>
          <a:custGeom>
            <a:avLst/>
            <a:gdLst/>
            <a:ahLst/>
            <a:cxnLst/>
            <a:rect l="l" t="t" r="r" b="b"/>
            <a:pathLst>
              <a:path w="4416425">
                <a:moveTo>
                  <a:pt x="0" y="0"/>
                </a:moveTo>
                <a:lnTo>
                  <a:pt x="4415994" y="0"/>
                </a:lnTo>
              </a:path>
            </a:pathLst>
          </a:custGeom>
          <a:ln w="12700">
            <a:solidFill>
              <a:schemeClr val="bg1">
                <a:lumMod val="85000"/>
              </a:schemeClr>
            </a:solidFill>
          </a:ln>
        </p:spPr>
        <p:txBody>
          <a:bodyPr wrap="square" lIns="0" tIns="0" rIns="0" bIns="0" rtlCol="0"/>
          <a:lstStyle/>
          <a:p>
            <a:endParaRPr/>
          </a:p>
        </p:txBody>
      </p:sp>
      <p:pic>
        <p:nvPicPr>
          <p:cNvPr id="2" name="Рисунок 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18294" y="68667"/>
            <a:ext cx="1458106" cy="570497"/>
          </a:xfrm>
          <a:prstGeom prst="rect">
            <a:avLst/>
          </a:prstGeom>
        </p:spPr>
      </p:pic>
      <p:sp>
        <p:nvSpPr>
          <p:cNvPr id="15" name="Прямоугольник 14"/>
          <p:cNvSpPr/>
          <p:nvPr/>
        </p:nvSpPr>
        <p:spPr>
          <a:xfrm>
            <a:off x="762000" y="16773"/>
            <a:ext cx="914400" cy="6223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sz="500" dirty="0" smtClean="0">
                <a:solidFill>
                  <a:schemeClr val="accent1">
                    <a:lumMod val="75000"/>
                  </a:schemeClr>
                </a:solidFill>
              </a:rPr>
              <a:t>УПРАВЛЕНИЕ ФЕДЕРАЛЬНОГО КАЗНАЧЕЙСТВА                      ПО АСТРАХАНСКОЙ ОБЛАСТИ</a:t>
            </a:r>
            <a:endParaRPr lang="ru-RU" sz="500" dirty="0">
              <a:solidFill>
                <a:schemeClr val="accent1">
                  <a:lumMod val="75000"/>
                </a:schemeClr>
              </a:solidFill>
            </a:endParaRPr>
          </a:p>
        </p:txBody>
      </p:sp>
      <p:sp>
        <p:nvSpPr>
          <p:cNvPr id="4" name="Прямоугольник 3"/>
          <p:cNvSpPr/>
          <p:nvPr/>
        </p:nvSpPr>
        <p:spPr>
          <a:xfrm>
            <a:off x="1331640" y="68667"/>
            <a:ext cx="7560840" cy="769441"/>
          </a:xfrm>
          <a:prstGeom prst="rect">
            <a:avLst/>
          </a:prstGeom>
        </p:spPr>
        <p:txBody>
          <a:bodyPr wrap="square">
            <a:spAutoFit/>
          </a:bodyPr>
          <a:lstStyle/>
          <a:p>
            <a:pPr algn="ctr"/>
            <a:r>
              <a:rPr lang="ru-RU" sz="1300" dirty="0">
                <a:solidFill>
                  <a:srgbClr val="0000FF"/>
                </a:solidFill>
                <a:latin typeface="Times New Roman" panose="02020603050405020304" pitchFamily="18" charset="0"/>
                <a:cs typeface="Times New Roman" panose="02020603050405020304" pitchFamily="18" charset="0"/>
              </a:rPr>
              <a:t>Федеральный закон от 28 декабря 2025 г. № 506-ФЗ</a:t>
            </a:r>
            <a:br>
              <a:rPr lang="ru-RU" sz="1300" dirty="0">
                <a:solidFill>
                  <a:srgbClr val="0000FF"/>
                </a:solidFill>
                <a:latin typeface="Times New Roman" panose="02020603050405020304" pitchFamily="18" charset="0"/>
                <a:cs typeface="Times New Roman" panose="02020603050405020304" pitchFamily="18" charset="0"/>
              </a:rPr>
            </a:br>
            <a:r>
              <a:rPr lang="ru-RU" sz="1300" dirty="0">
                <a:solidFill>
                  <a:srgbClr val="0000FF"/>
                </a:solidFill>
                <a:latin typeface="Times New Roman" panose="02020603050405020304" pitchFamily="18" charset="0"/>
                <a:cs typeface="Times New Roman" panose="02020603050405020304" pitchFamily="18" charset="0"/>
              </a:rPr>
              <a:t>«О внесении изменений в Кодекс Российской Федерации об административных правонарушениях</a:t>
            </a:r>
          </a:p>
          <a:p>
            <a:pPr algn="ctr"/>
            <a:endParaRPr lang="ru-RU" dirty="0">
              <a:solidFill>
                <a:srgbClr val="0000FF"/>
              </a:solidFill>
            </a:endParaRPr>
          </a:p>
        </p:txBody>
      </p:sp>
      <p:sp>
        <p:nvSpPr>
          <p:cNvPr id="7" name="TextBox 6"/>
          <p:cNvSpPr txBox="1"/>
          <p:nvPr/>
        </p:nvSpPr>
        <p:spPr>
          <a:xfrm>
            <a:off x="107503" y="639164"/>
            <a:ext cx="9028123" cy="4021614"/>
          </a:xfrm>
          <a:prstGeom prst="rect">
            <a:avLst/>
          </a:prstGeom>
          <a:noFill/>
        </p:spPr>
        <p:txBody>
          <a:bodyPr wrap="square" rtlCol="0">
            <a:spAutoFit/>
          </a:bodyPr>
          <a:lstStyle/>
          <a:p>
            <a:pPr algn="just">
              <a:spcBef>
                <a:spcPts val="975"/>
              </a:spcBef>
              <a:spcAft>
                <a:spcPts val="975"/>
              </a:spcAft>
            </a:pPr>
            <a:r>
              <a:rPr lang="ru-RU" sz="1400" b="1" spc="-13" dirty="0">
                <a:solidFill>
                  <a:srgbClr val="FF0000"/>
                </a:solidFill>
                <a:latin typeface="Segoe UI Light" panose="020B0502040204020203" pitchFamily="34" charset="0"/>
                <a:cs typeface="Times New Roman" panose="02020603050405020304" pitchFamily="18" charset="0"/>
              </a:rPr>
              <a:t>3.</a:t>
            </a:r>
            <a:r>
              <a:rPr lang="ru-RU" sz="1400" b="1" spc="-13" dirty="0">
                <a:latin typeface="Segoe UI Light" panose="020B0502040204020203" pitchFamily="34" charset="0"/>
                <a:cs typeface="Times New Roman" panose="02020603050405020304" pitchFamily="18" charset="0"/>
              </a:rPr>
              <a:t> </a:t>
            </a:r>
            <a:r>
              <a:rPr lang="ru-RU" sz="1400" b="1" spc="-13" dirty="0">
                <a:solidFill>
                  <a:srgbClr val="FF0000"/>
                </a:solidFill>
                <a:latin typeface="Segoe UI Light" panose="020B0502040204020203" pitchFamily="34" charset="0"/>
                <a:cs typeface="Times New Roman" panose="02020603050405020304" pitchFamily="18" charset="0"/>
              </a:rPr>
              <a:t>Статья 23.7. «Федеральный орган исполнительной власти, осуществляющий казначейское сопровождение» </a:t>
            </a:r>
            <a:r>
              <a:rPr lang="ru-RU" sz="1400" spc="-13" dirty="0">
                <a:solidFill>
                  <a:srgbClr val="FF0000"/>
                </a:solidFill>
                <a:latin typeface="Segoe UI Light" panose="020B0502040204020203" pitchFamily="34" charset="0"/>
                <a:cs typeface="Times New Roman" panose="02020603050405020304" pitchFamily="18" charset="0"/>
              </a:rPr>
              <a:t>(далее – ФОИВ)</a:t>
            </a:r>
          </a:p>
          <a:p>
            <a:pPr marL="285750" indent="-285750" algn="just">
              <a:spcBef>
                <a:spcPts val="975"/>
              </a:spcBef>
              <a:spcAft>
                <a:spcPts val="975"/>
              </a:spcAft>
              <a:buFont typeface="Wingdings" panose="05000000000000000000" pitchFamily="2" charset="2"/>
              <a:buChar char="Ø"/>
            </a:pPr>
            <a:r>
              <a:rPr lang="ru-RU" sz="1400" spc="-13" dirty="0">
                <a:latin typeface="Segoe UI Light" panose="020B0502040204020203" pitchFamily="34" charset="0"/>
                <a:cs typeface="Times New Roman" panose="02020603050405020304" pitchFamily="18" charset="0"/>
              </a:rPr>
              <a:t>ФОИВ, рассматривает дела об административных правонарушениях, предусмотренных статьями </a:t>
            </a:r>
            <a:r>
              <a:rPr lang="ru-RU" sz="1400" b="1" spc="-13" dirty="0">
                <a:latin typeface="Segoe UI Light" panose="020B0502040204020203" pitchFamily="34" charset="0"/>
                <a:cs typeface="Times New Roman" panose="02020603050405020304" pitchFamily="18" charset="0"/>
              </a:rPr>
              <a:t>15.37. </a:t>
            </a:r>
            <a:r>
              <a:rPr lang="ru-RU" sz="1400" spc="-13" dirty="0">
                <a:latin typeface="Segoe UI Light" panose="020B0502040204020203" pitchFamily="34" charset="0"/>
                <a:cs typeface="Times New Roman" panose="02020603050405020304" pitchFamily="18" charset="0"/>
              </a:rPr>
              <a:t>и </a:t>
            </a:r>
            <a:r>
              <a:rPr lang="ru-RU" sz="1400" b="1" spc="-13" dirty="0">
                <a:latin typeface="Segoe UI Light" panose="020B0502040204020203" pitchFamily="34" charset="0"/>
                <a:cs typeface="Times New Roman" panose="02020603050405020304" pitchFamily="18" charset="0"/>
              </a:rPr>
              <a:t>15.49</a:t>
            </a:r>
            <a:r>
              <a:rPr lang="ru-RU" sz="1400" spc="-13" dirty="0">
                <a:latin typeface="Segoe UI Light" panose="020B0502040204020203" pitchFamily="34" charset="0"/>
                <a:cs typeface="Times New Roman" panose="02020603050405020304" pitchFamily="18" charset="0"/>
              </a:rPr>
              <a:t>;</a:t>
            </a:r>
          </a:p>
          <a:p>
            <a:pPr marL="285750" indent="-285750" algn="just">
              <a:spcBef>
                <a:spcPts val="600"/>
              </a:spcBef>
              <a:buFont typeface="Wingdings" panose="05000000000000000000" pitchFamily="2" charset="2"/>
              <a:buChar char="Ø"/>
            </a:pPr>
            <a:r>
              <a:rPr lang="ru-RU" sz="1400" spc="-13" dirty="0">
                <a:latin typeface="Segoe UI Light" panose="020B0502040204020203" pitchFamily="34" charset="0"/>
                <a:cs typeface="Times New Roman" panose="02020603050405020304" pitchFamily="18" charset="0"/>
              </a:rPr>
              <a:t>от имени ФОИВ, рассматривают дела об административных правонарушениях:</a:t>
            </a:r>
          </a:p>
          <a:p>
            <a:pPr marL="285750" indent="-285750" algn="just">
              <a:spcBef>
                <a:spcPts val="600"/>
              </a:spcBef>
              <a:buFontTx/>
              <a:buChar char="-"/>
            </a:pPr>
            <a:r>
              <a:rPr lang="ru-RU" sz="1400" spc="-13" dirty="0">
                <a:latin typeface="Segoe UI Light" panose="020B0502040204020203" pitchFamily="34" charset="0"/>
                <a:cs typeface="Times New Roman" panose="02020603050405020304" pitchFamily="18" charset="0"/>
              </a:rPr>
              <a:t>руководитель ФОИВ, его заместители;</a:t>
            </a:r>
          </a:p>
          <a:p>
            <a:pPr marL="285750" indent="-285750" algn="just">
              <a:buFontTx/>
              <a:buChar char="-"/>
            </a:pPr>
            <a:r>
              <a:rPr lang="ru-RU" sz="1400" spc="-13" dirty="0">
                <a:latin typeface="Segoe UI Light" panose="020B0502040204020203" pitchFamily="34" charset="0"/>
                <a:cs typeface="Times New Roman" panose="02020603050405020304" pitchFamily="18" charset="0"/>
              </a:rPr>
              <a:t>руководитель структурного подразделения ФОИВ;</a:t>
            </a:r>
          </a:p>
          <a:p>
            <a:pPr marL="285750" indent="-285750" algn="just">
              <a:buFontTx/>
              <a:buChar char="-"/>
            </a:pPr>
            <a:r>
              <a:rPr lang="ru-RU" sz="1400" spc="-13" dirty="0">
                <a:latin typeface="Segoe UI Light" panose="020B0502040204020203" pitchFamily="34" charset="0"/>
                <a:cs typeface="Times New Roman" panose="02020603050405020304" pitchFamily="18" charset="0"/>
              </a:rPr>
              <a:t>руководители ТОФК ФОИВ, их заместители.</a:t>
            </a:r>
          </a:p>
          <a:p>
            <a:pPr marL="285750" indent="-285750" algn="just">
              <a:buFontTx/>
              <a:buChar char="-"/>
            </a:pPr>
            <a:endParaRPr lang="ru-RU" sz="1400" spc="-13" dirty="0">
              <a:latin typeface="Segoe UI Light" panose="020B0502040204020203" pitchFamily="34" charset="0"/>
              <a:cs typeface="Times New Roman" panose="02020603050405020304" pitchFamily="18" charset="0"/>
            </a:endParaRPr>
          </a:p>
          <a:p>
            <a:pPr algn="just">
              <a:spcBef>
                <a:spcPts val="975"/>
              </a:spcBef>
              <a:spcAft>
                <a:spcPts val="975"/>
              </a:spcAft>
            </a:pPr>
            <a:r>
              <a:rPr lang="ru-RU" sz="1400" b="1" spc="-13" dirty="0">
                <a:solidFill>
                  <a:srgbClr val="FF0000"/>
                </a:solidFill>
                <a:latin typeface="Segoe UI Light" panose="020B0502040204020203" pitchFamily="34" charset="0"/>
                <a:cs typeface="Times New Roman" panose="02020603050405020304" pitchFamily="18" charset="0"/>
              </a:rPr>
              <a:t>4. Статья 23.27. «Финансовые органы субъектов Российской Федерации, осуществляющие казначейское сопровождение» </a:t>
            </a:r>
            <a:r>
              <a:rPr lang="ru-RU" sz="1400" spc="-13" dirty="0">
                <a:solidFill>
                  <a:srgbClr val="FF0000"/>
                </a:solidFill>
                <a:latin typeface="Segoe UI Light" panose="020B0502040204020203" pitchFamily="34" charset="0"/>
                <a:cs typeface="Times New Roman" panose="02020603050405020304" pitchFamily="18" charset="0"/>
              </a:rPr>
              <a:t>(далее – ФО)</a:t>
            </a:r>
          </a:p>
          <a:p>
            <a:pPr marL="285750" indent="-285750" algn="just">
              <a:spcBef>
                <a:spcPts val="975"/>
              </a:spcBef>
              <a:spcAft>
                <a:spcPts val="975"/>
              </a:spcAft>
              <a:buFont typeface="Wingdings" panose="05000000000000000000" pitchFamily="2" charset="2"/>
              <a:buChar char="Ø"/>
            </a:pPr>
            <a:r>
              <a:rPr lang="ru-RU" sz="1400" spc="-13" dirty="0">
                <a:latin typeface="Segoe UI Light" panose="020B0502040204020203" pitchFamily="34" charset="0"/>
                <a:cs typeface="Times New Roman" panose="02020603050405020304" pitchFamily="18" charset="0"/>
              </a:rPr>
              <a:t>ФО, рассматривают дела об административных правонарушениях, предусмотренных статьей </a:t>
            </a:r>
            <a:r>
              <a:rPr lang="ru-RU" sz="1400" b="1" spc="-13" dirty="0">
                <a:latin typeface="Segoe UI Light" panose="020B0502040204020203" pitchFamily="34" charset="0"/>
                <a:cs typeface="Times New Roman" panose="02020603050405020304" pitchFamily="18" charset="0"/>
              </a:rPr>
              <a:t>15.49</a:t>
            </a:r>
            <a:r>
              <a:rPr lang="ru-RU" sz="1400" spc="-13" dirty="0">
                <a:latin typeface="Segoe UI Light" panose="020B0502040204020203" pitchFamily="34" charset="0"/>
                <a:cs typeface="Times New Roman" panose="02020603050405020304" pitchFamily="18" charset="0"/>
              </a:rPr>
              <a:t>;</a:t>
            </a:r>
          </a:p>
          <a:p>
            <a:pPr marL="285750" indent="-285750" algn="just">
              <a:spcBef>
                <a:spcPts val="600"/>
              </a:spcBef>
              <a:buFont typeface="Wingdings" panose="05000000000000000000" pitchFamily="2" charset="2"/>
              <a:buChar char="Ø"/>
            </a:pPr>
            <a:r>
              <a:rPr lang="ru-RU" sz="1400" spc="-13" dirty="0">
                <a:latin typeface="Segoe UI Light" panose="020B0502040204020203" pitchFamily="34" charset="0"/>
                <a:cs typeface="Times New Roman" panose="02020603050405020304" pitchFamily="18" charset="0"/>
              </a:rPr>
              <a:t>от имени ФО, рассматривают дела об административных правонарушениях руководители ФО, их заместители.</a:t>
            </a:r>
          </a:p>
          <a:p>
            <a:pPr algn="ctr"/>
            <a:endParaRPr lang="ru-RU" sz="1400" b="1" dirty="0" smtClean="0">
              <a:solidFill>
                <a:srgbClr val="FF000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240755811"/>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object 8"/>
          <p:cNvSpPr/>
          <p:nvPr/>
        </p:nvSpPr>
        <p:spPr>
          <a:xfrm>
            <a:off x="12775" y="4827190"/>
            <a:ext cx="9122852" cy="0"/>
          </a:xfrm>
          <a:custGeom>
            <a:avLst/>
            <a:gdLst/>
            <a:ahLst/>
            <a:cxnLst/>
            <a:rect l="l" t="t" r="r" b="b"/>
            <a:pathLst>
              <a:path w="5752465">
                <a:moveTo>
                  <a:pt x="0" y="0"/>
                </a:moveTo>
                <a:lnTo>
                  <a:pt x="5751940" y="0"/>
                </a:lnTo>
              </a:path>
            </a:pathLst>
          </a:custGeom>
          <a:ln w="9525">
            <a:solidFill>
              <a:srgbClr val="003B59"/>
            </a:solidFill>
          </a:ln>
        </p:spPr>
        <p:txBody>
          <a:bodyPr wrap="square" lIns="0" tIns="0" rIns="0" bIns="0" rtlCol="0"/>
          <a:lstStyle/>
          <a:p>
            <a:endParaRPr/>
          </a:p>
        </p:txBody>
      </p:sp>
      <p:sp>
        <p:nvSpPr>
          <p:cNvPr id="9" name="object 9"/>
          <p:cNvSpPr/>
          <p:nvPr/>
        </p:nvSpPr>
        <p:spPr>
          <a:xfrm>
            <a:off x="7167447" y="329088"/>
            <a:ext cx="1967349" cy="4363171"/>
          </a:xfrm>
          <a:prstGeom prst="rect">
            <a:avLst/>
          </a:prstGeom>
          <a:blipFill>
            <a:blip r:embed="rId2" cstate="print"/>
            <a:stretch>
              <a:fillRect/>
            </a:stretch>
          </a:blipFill>
        </p:spPr>
        <p:txBody>
          <a:bodyPr wrap="square" lIns="0" tIns="0" rIns="0" bIns="0" rtlCol="0"/>
          <a:lstStyle/>
          <a:p>
            <a:endParaRPr/>
          </a:p>
        </p:txBody>
      </p:sp>
      <p:sp>
        <p:nvSpPr>
          <p:cNvPr id="12" name="object 2"/>
          <p:cNvSpPr/>
          <p:nvPr/>
        </p:nvSpPr>
        <p:spPr>
          <a:xfrm flipV="1">
            <a:off x="0" y="397590"/>
            <a:ext cx="9144000" cy="280834"/>
          </a:xfrm>
          <a:custGeom>
            <a:avLst/>
            <a:gdLst/>
            <a:ahLst/>
            <a:cxnLst/>
            <a:rect l="l" t="t" r="r" b="b"/>
            <a:pathLst>
              <a:path w="4416425">
                <a:moveTo>
                  <a:pt x="0" y="0"/>
                </a:moveTo>
                <a:lnTo>
                  <a:pt x="4415994" y="0"/>
                </a:lnTo>
              </a:path>
            </a:pathLst>
          </a:custGeom>
          <a:ln w="12700">
            <a:solidFill>
              <a:schemeClr val="bg1">
                <a:lumMod val="85000"/>
              </a:schemeClr>
            </a:solidFill>
          </a:ln>
        </p:spPr>
        <p:txBody>
          <a:bodyPr wrap="square" lIns="0" tIns="0" rIns="0" bIns="0" rtlCol="0"/>
          <a:lstStyle/>
          <a:p>
            <a:endParaRPr/>
          </a:p>
        </p:txBody>
      </p:sp>
      <p:pic>
        <p:nvPicPr>
          <p:cNvPr id="7" name="Рисунок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21552" y="68666"/>
            <a:ext cx="1458106" cy="570497"/>
          </a:xfrm>
          <a:prstGeom prst="rect">
            <a:avLst/>
          </a:prstGeom>
        </p:spPr>
      </p:pic>
      <p:sp>
        <p:nvSpPr>
          <p:cNvPr id="11" name="Прямоугольник 10"/>
          <p:cNvSpPr/>
          <p:nvPr/>
        </p:nvSpPr>
        <p:spPr>
          <a:xfrm>
            <a:off x="827584" y="1779663"/>
            <a:ext cx="7848872" cy="523220"/>
          </a:xfrm>
          <a:prstGeom prst="rect">
            <a:avLst/>
          </a:prstGeom>
        </p:spPr>
        <p:txBody>
          <a:bodyPr wrap="square">
            <a:spAutoFit/>
          </a:bodyPr>
          <a:lstStyle/>
          <a:p>
            <a:pPr algn="ctr" defTabSz="914400"/>
            <a:r>
              <a:rPr lang="ru-RU" sz="2800" b="1" dirty="0" smtClean="0">
                <a:solidFill>
                  <a:srgbClr val="0000FF"/>
                </a:solidFill>
                <a:latin typeface="Times New Roman" panose="02020603050405020304" pitchFamily="18" charset="0"/>
                <a:cs typeface="Times New Roman" panose="02020603050405020304" pitchFamily="18" charset="0"/>
              </a:rPr>
              <a:t>Спасибо за внимание!</a:t>
            </a:r>
          </a:p>
        </p:txBody>
      </p:sp>
      <p:pic>
        <p:nvPicPr>
          <p:cNvPr id="15" name="Рисунок 1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995938" y="3435846"/>
            <a:ext cx="1066801" cy="905854"/>
          </a:xfrm>
          <a:prstGeom prst="rect">
            <a:avLst/>
          </a:prstGeom>
          <a:effectLst>
            <a:outerShdw blurRad="50800" dist="38100" dir="16200000" rotWithShape="0">
              <a:prstClr val="black">
                <a:alpha val="40000"/>
              </a:prstClr>
            </a:outerShdw>
          </a:effectLst>
        </p:spPr>
      </p:pic>
      <p:sp>
        <p:nvSpPr>
          <p:cNvPr id="16" name="TextBox 15"/>
          <p:cNvSpPr txBox="1"/>
          <p:nvPr/>
        </p:nvSpPr>
        <p:spPr>
          <a:xfrm>
            <a:off x="3131840" y="4413839"/>
            <a:ext cx="3166500" cy="338405"/>
          </a:xfrm>
          <a:prstGeom prst="rect">
            <a:avLst/>
          </a:prstGeom>
          <a:noFill/>
        </p:spPr>
        <p:txBody>
          <a:bodyPr wrap="square" lIns="91292" tIns="45646" rIns="91292" bIns="45646" rtlCol="0">
            <a:spAutoFit/>
          </a:bodyPr>
          <a:lstStyle/>
          <a:p>
            <a:pPr defTabSz="914400"/>
            <a:r>
              <a:rPr lang="en-US" sz="1600" u="sng" dirty="0">
                <a:solidFill>
                  <a:srgbClr val="0070C0"/>
                </a:solidFill>
                <a:latin typeface="Times New Roman" pitchFamily="18" charset="0"/>
                <a:cs typeface="Times New Roman" pitchFamily="18" charset="0"/>
              </a:rPr>
              <a:t>http</a:t>
            </a:r>
            <a:r>
              <a:rPr lang="ru-RU" sz="1600" u="sng" dirty="0" smtClean="0">
                <a:solidFill>
                  <a:srgbClr val="0070C0"/>
                </a:solidFill>
                <a:latin typeface="Times New Roman" pitchFamily="18" charset="0"/>
                <a:cs typeface="Times New Roman" pitchFamily="18" charset="0"/>
              </a:rPr>
              <a:t>://</a:t>
            </a:r>
            <a:r>
              <a:rPr lang="en-US" sz="1600" u="sng" dirty="0" err="1" smtClean="0">
                <a:solidFill>
                  <a:srgbClr val="0070C0"/>
                </a:solidFill>
                <a:latin typeface="Times New Roman" pitchFamily="18" charset="0"/>
                <a:cs typeface="Times New Roman" pitchFamily="18" charset="0"/>
              </a:rPr>
              <a:t>astrahan.roskazna</a:t>
            </a:r>
            <a:r>
              <a:rPr lang="ru-RU" sz="1600" u="sng" dirty="0" smtClean="0">
                <a:solidFill>
                  <a:srgbClr val="0070C0"/>
                </a:solidFill>
                <a:latin typeface="Times New Roman" pitchFamily="18" charset="0"/>
                <a:cs typeface="Times New Roman" pitchFamily="18" charset="0"/>
              </a:rPr>
              <a:t>.</a:t>
            </a:r>
            <a:r>
              <a:rPr lang="en-US" sz="1600" u="sng" dirty="0" smtClean="0">
                <a:solidFill>
                  <a:srgbClr val="0070C0"/>
                </a:solidFill>
                <a:latin typeface="Times New Roman" pitchFamily="18" charset="0"/>
                <a:cs typeface="Times New Roman" pitchFamily="18" charset="0"/>
              </a:rPr>
              <a:t>gov.ru</a:t>
            </a:r>
            <a:endParaRPr lang="ru-RU" sz="1600" dirty="0">
              <a:solidFill>
                <a:prstClr val="black"/>
              </a:solidFill>
              <a:latin typeface="Times New Roman" pitchFamily="18" charset="0"/>
              <a:cs typeface="Times New Roman" pitchFamily="18" charset="0"/>
            </a:endParaRPr>
          </a:p>
        </p:txBody>
      </p:sp>
      <p:sp>
        <p:nvSpPr>
          <p:cNvPr id="19" name="Прямоугольник 18"/>
          <p:cNvSpPr/>
          <p:nvPr/>
        </p:nvSpPr>
        <p:spPr>
          <a:xfrm>
            <a:off x="762000" y="16772"/>
            <a:ext cx="917658" cy="6223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sz="500" dirty="0" smtClean="0">
                <a:solidFill>
                  <a:schemeClr val="accent1">
                    <a:lumMod val="75000"/>
                  </a:schemeClr>
                </a:solidFill>
              </a:rPr>
              <a:t>УПРАВЛЕНИЕ ФЕДЕРАЛЬНОГО КАЗНАЧЕЙСТВА                      ПО  АСТРАХАНСКОЙ ОБЛАСТИ</a:t>
            </a:r>
            <a:endParaRPr lang="ru-RU" sz="500" dirty="0">
              <a:solidFill>
                <a:schemeClr val="accent1">
                  <a:lumMod val="75000"/>
                </a:schemeClr>
              </a:solidFill>
            </a:endParaRPr>
          </a:p>
        </p:txBody>
      </p:sp>
    </p:spTree>
    <p:extLst>
      <p:ext uri="{BB962C8B-B14F-4D97-AF65-F5344CB8AC3E}">
        <p14:creationId xmlns:p14="http://schemas.microsoft.com/office/powerpoint/2010/main" val="4047058804"/>
      </p:ext>
    </p:extLst>
  </p:cSld>
  <p:clrMapOvr>
    <a:masterClrMapping/>
  </p:clrMapOvr>
  <p:timing>
    <p:tnLst>
      <p:par>
        <p:cTn id="1" dur="indefinite" restart="never" nodeType="tmRoot"/>
      </p:par>
    </p:tnLst>
  </p:timing>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1686</TotalTime>
  <Words>886</Words>
  <Application>Microsoft Office PowerPoint</Application>
  <PresentationFormat>Экран (16:9)</PresentationFormat>
  <Paragraphs>88</Paragraphs>
  <Slides>8</Slides>
  <Notes>5</Notes>
  <HiddenSlides>0</HiddenSlides>
  <MMClips>0</MMClips>
  <ScaleCrop>false</ScaleCrop>
  <HeadingPairs>
    <vt:vector size="4" baseType="variant">
      <vt:variant>
        <vt:lpstr>Тема</vt:lpstr>
      </vt:variant>
      <vt:variant>
        <vt:i4>1</vt:i4>
      </vt:variant>
      <vt:variant>
        <vt:lpstr>Заголовки слайдов</vt:lpstr>
      </vt:variant>
      <vt:variant>
        <vt:i4>8</vt:i4>
      </vt:variant>
    </vt:vector>
  </HeadingPairs>
  <TitlesOfParts>
    <vt:vector size="9" baseType="lpstr">
      <vt:lpstr>Тема Office</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Company>УФК по г. Санкт-Петербургу</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PowerPoint</dc:title>
  <dc:creator>Власов Александр Вячеславович</dc:creator>
  <cp:lastModifiedBy>Соловьева Ольга Геннадьевна</cp:lastModifiedBy>
  <cp:revision>273</cp:revision>
  <cp:lastPrinted>2024-02-01T09:43:50Z</cp:lastPrinted>
  <dcterms:created xsi:type="dcterms:W3CDTF">2020-03-12T08:37:58Z</dcterms:created>
  <dcterms:modified xsi:type="dcterms:W3CDTF">2026-01-30T10:13:28Z</dcterms:modified>
</cp:coreProperties>
</file>